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2" r:id="rId11"/>
    <p:sldId id="263" r:id="rId12"/>
    <p:sldId id="265" r:id="rId13"/>
    <p:sldId id="266"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6070BC9-0DA5-4204-A5FD-8D0B36172A6E}" type="datetimeFigureOut">
              <a:rPr lang="en-GB" smtClean="0"/>
              <a:t>11/10/2019</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93D5FAF-0BC0-4E27-A87C-C47C7C8FE0D8}"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041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70BC9-0DA5-4204-A5FD-8D0B36172A6E}"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312797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70BC9-0DA5-4204-A5FD-8D0B36172A6E}"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132629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70BC9-0DA5-4204-A5FD-8D0B36172A6E}"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295645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6070BC9-0DA5-4204-A5FD-8D0B36172A6E}" type="datetimeFigureOut">
              <a:rPr lang="en-GB" smtClean="0"/>
              <a:t>11/10/2019</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93D5FAF-0BC0-4E27-A87C-C47C7C8FE0D8}"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944021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070BC9-0DA5-4204-A5FD-8D0B36172A6E}"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15643709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070BC9-0DA5-4204-A5FD-8D0B36172A6E}"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393884754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070BC9-0DA5-4204-A5FD-8D0B36172A6E}"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294167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70BC9-0DA5-4204-A5FD-8D0B36172A6E}"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241157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D6070BC9-0DA5-4204-A5FD-8D0B36172A6E}" type="datetimeFigureOut">
              <a:rPr lang="en-GB" smtClean="0"/>
              <a:t>11/10/2019</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393D5FAF-0BC0-4E27-A87C-C47C7C8FE0D8}"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251413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D6070BC9-0DA5-4204-A5FD-8D0B36172A6E}" type="datetimeFigureOut">
              <a:rPr lang="en-GB" smtClean="0"/>
              <a:t>11/10/2019</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393D5FAF-0BC0-4E27-A87C-C47C7C8FE0D8}" type="slidenum">
              <a:rPr lang="en-GB" smtClean="0"/>
              <a:t>‹#›</a:t>
            </a:fld>
            <a:endParaRPr lang="en-GB"/>
          </a:p>
        </p:txBody>
      </p:sp>
    </p:spTree>
    <p:extLst>
      <p:ext uri="{BB962C8B-B14F-4D97-AF65-F5344CB8AC3E}">
        <p14:creationId xmlns:p14="http://schemas.microsoft.com/office/powerpoint/2010/main" val="60017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6070BC9-0DA5-4204-A5FD-8D0B36172A6E}" type="datetimeFigureOut">
              <a:rPr lang="en-GB" smtClean="0"/>
              <a:t>11/10/2019</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93D5FAF-0BC0-4E27-A87C-C47C7C8FE0D8}"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1214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rich.maths.org/frontpage" TargetMode="External"/><Relationship Id="rId7" Type="http://schemas.openxmlformats.org/officeDocument/2006/relationships/hyperlink" Target="http://www.ictgames.com/resources.html" TargetMode="External"/><Relationship Id="rId2" Type="http://schemas.openxmlformats.org/officeDocument/2006/relationships/hyperlink" Target="http://www.nnparenttoolkit.org.uk/" TargetMode="External"/><Relationship Id="rId1" Type="http://schemas.openxmlformats.org/officeDocument/2006/relationships/slideLayout" Target="../slideLayouts/slideLayout2.xml"/><Relationship Id="rId6" Type="http://schemas.openxmlformats.org/officeDocument/2006/relationships/hyperlink" Target="http://www.bbc.co.uk/bitesize/ks2/maths/" TargetMode="External"/><Relationship Id="rId5" Type="http://schemas.openxmlformats.org/officeDocument/2006/relationships/hyperlink" Target="http://www.bbc.co.uk/bitesize/ks1/maths/" TargetMode="External"/><Relationship Id="rId4" Type="http://schemas.openxmlformats.org/officeDocument/2006/relationships/hyperlink" Target="http://amathsdictionaryforkids.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Y5/y6</a:t>
            </a:r>
            <a:br>
              <a:rPr lang="en-GB" dirty="0"/>
            </a:br>
            <a:r>
              <a:rPr lang="en-GB" dirty="0"/>
              <a:t>maths</a:t>
            </a:r>
          </a:p>
        </p:txBody>
      </p:sp>
      <p:sp>
        <p:nvSpPr>
          <p:cNvPr id="3" name="Subtitle 2"/>
          <p:cNvSpPr>
            <a:spLocks noGrp="1"/>
          </p:cNvSpPr>
          <p:nvPr>
            <p:ph type="subTitle" idx="1"/>
          </p:nvPr>
        </p:nvSpPr>
        <p:spPr/>
        <p:txBody>
          <a:bodyPr/>
          <a:lstStyle/>
          <a:p>
            <a:r>
              <a:rPr lang="en-GB" dirty="0"/>
              <a:t>Welcome to our parent workshop</a:t>
            </a:r>
          </a:p>
        </p:txBody>
      </p:sp>
    </p:spTree>
    <p:extLst>
      <p:ext uri="{BB962C8B-B14F-4D97-AF65-F5344CB8AC3E}">
        <p14:creationId xmlns:p14="http://schemas.microsoft.com/office/powerpoint/2010/main" val="3715242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30" y="173379"/>
            <a:ext cx="10178322" cy="1492132"/>
          </a:xfrm>
        </p:spPr>
        <p:txBody>
          <a:bodyPr/>
          <a:lstStyle/>
          <a:p>
            <a:pPr algn="ctr"/>
            <a:r>
              <a:rPr lang="en-GB" b="1" u="sng" dirty="0">
                <a:effectLst>
                  <a:outerShdw blurRad="38100" dist="38100" dir="2700000" algn="tl">
                    <a:srgbClr val="000000">
                      <a:alpha val="43137"/>
                    </a:srgbClr>
                  </a:outerShdw>
                </a:effectLst>
              </a:rPr>
              <a:t>USEFUL MATHS WEBSITES</a:t>
            </a:r>
          </a:p>
        </p:txBody>
      </p:sp>
      <p:sp>
        <p:nvSpPr>
          <p:cNvPr id="3" name="Content Placeholder 2"/>
          <p:cNvSpPr>
            <a:spLocks noGrp="1"/>
          </p:cNvSpPr>
          <p:nvPr>
            <p:ph idx="1"/>
          </p:nvPr>
        </p:nvSpPr>
        <p:spPr>
          <a:xfrm>
            <a:off x="862148" y="919445"/>
            <a:ext cx="10907485" cy="5342709"/>
          </a:xfrm>
        </p:spPr>
        <p:txBody>
          <a:bodyPr>
            <a:normAutofit fontScale="85000" lnSpcReduction="20000"/>
          </a:bodyPr>
          <a:lstStyle/>
          <a:p>
            <a:r>
              <a:rPr lang="en-GB" dirty="0"/>
              <a:t>National Numeracy Parent Toolkit has a wealth of tips and advice for parents. </a:t>
            </a:r>
            <a:r>
              <a:rPr lang="en-GB" dirty="0">
                <a:hlinkClick r:id="rId2"/>
              </a:rPr>
              <a:t>http://www.nnparenttoolkit.org.uk/</a:t>
            </a:r>
            <a:endParaRPr lang="en-GB" dirty="0"/>
          </a:p>
          <a:p>
            <a:r>
              <a:rPr lang="en-GB" dirty="0"/>
              <a:t>Oxford Owl includes a range of activities, top tips and eBooks to help your child with their maths at home. http://www.oxfordowl.co.uk/maths-owl/maths </a:t>
            </a:r>
          </a:p>
          <a:p>
            <a:r>
              <a:rPr lang="en-GB" dirty="0"/>
              <a:t>Maths 4 Mums and Dads explains some of the milestones children make between the ages of 3-and-11-years-old. http://www.maths4mumsanddads.co.uk/index.php </a:t>
            </a:r>
          </a:p>
          <a:p>
            <a:r>
              <a:rPr lang="en-GB" dirty="0" err="1"/>
              <a:t>Nrich</a:t>
            </a:r>
            <a:r>
              <a:rPr lang="en-GB" dirty="0"/>
              <a:t>. A range of maths games, problems and articles on all areas of maths. Parents of Key Stage 1 children should select ‘stage 1’ and parents of Key Stage 2 children should select ‘stage 2’. </a:t>
            </a:r>
            <a:r>
              <a:rPr lang="en-GB" dirty="0">
                <a:hlinkClick r:id="rId3"/>
              </a:rPr>
              <a:t>http://nrich.maths.org/frontpage</a:t>
            </a:r>
            <a:endParaRPr lang="en-GB" dirty="0"/>
          </a:p>
          <a:p>
            <a:r>
              <a:rPr lang="en-GB" dirty="0">
                <a:hlinkClick r:id="rId4"/>
              </a:rPr>
              <a:t>http://amathsdictionaryforkids.com/</a:t>
            </a:r>
            <a:endParaRPr lang="en-GB" dirty="0"/>
          </a:p>
          <a:p>
            <a:r>
              <a:rPr lang="en-GB" dirty="0"/>
              <a:t> </a:t>
            </a:r>
            <a:r>
              <a:rPr lang="en-GB" dirty="0">
                <a:hlinkClick r:id="rId5"/>
              </a:rPr>
              <a:t>http://www.bbc.co.uk/bitesize/ks1/maths/</a:t>
            </a:r>
            <a:endParaRPr lang="en-GB" dirty="0"/>
          </a:p>
          <a:p>
            <a:r>
              <a:rPr lang="en-GB" dirty="0"/>
              <a:t> </a:t>
            </a:r>
            <a:r>
              <a:rPr lang="en-GB" dirty="0">
                <a:hlinkClick r:id="rId6"/>
              </a:rPr>
              <a:t>http://www.bbc.co.uk/bitesize/ks2/maths/</a:t>
            </a:r>
            <a:endParaRPr lang="en-GB" dirty="0"/>
          </a:p>
          <a:p>
            <a:r>
              <a:rPr lang="en-GB" dirty="0"/>
              <a:t> </a:t>
            </a:r>
            <a:r>
              <a:rPr lang="en-GB" dirty="0">
                <a:hlinkClick r:id="rId7"/>
              </a:rPr>
              <a:t>http://www.ictgames.com/resources.html</a:t>
            </a:r>
            <a:endParaRPr lang="en-GB" dirty="0"/>
          </a:p>
          <a:p>
            <a:r>
              <a:rPr lang="en-GB" dirty="0"/>
              <a:t> http://www.ilovemathsgames.com/ </a:t>
            </a:r>
          </a:p>
          <a:p>
            <a:r>
              <a:rPr lang="en-GB" dirty="0"/>
              <a:t>http://www.mathsisfun.com/index.htm </a:t>
            </a:r>
          </a:p>
          <a:p>
            <a:r>
              <a:rPr lang="en-GB" dirty="0"/>
              <a:t>http://www.mathszone.co.uk/ </a:t>
            </a:r>
          </a:p>
          <a:p>
            <a:r>
              <a:rPr lang="en-GB" dirty="0"/>
              <a:t>http://www.multiplication.com/ </a:t>
            </a:r>
          </a:p>
          <a:p>
            <a:r>
              <a:rPr lang="en-GB" dirty="0"/>
              <a:t>http://www.primarygames.co.uk/ </a:t>
            </a:r>
          </a:p>
          <a:p>
            <a:r>
              <a:rPr lang="en-GB" dirty="0"/>
              <a:t>http://resources.woodlands-junior.kent.sch.uk/maths http://www.topmarks.co.uk/</a:t>
            </a:r>
          </a:p>
        </p:txBody>
      </p:sp>
    </p:spTree>
    <p:extLst>
      <p:ext uri="{BB962C8B-B14F-4D97-AF65-F5344CB8AC3E}">
        <p14:creationId xmlns:p14="http://schemas.microsoft.com/office/powerpoint/2010/main" val="706856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effectLst>
                  <a:outerShdw blurRad="38100" dist="38100" dir="2700000" algn="tl">
                    <a:srgbClr val="000000">
                      <a:alpha val="43137"/>
                    </a:srgbClr>
                  </a:outerShdw>
                </a:effectLst>
              </a:rPr>
              <a:t>AND FINALLY</a:t>
            </a:r>
          </a:p>
        </p:txBody>
      </p:sp>
      <p:sp>
        <p:nvSpPr>
          <p:cNvPr id="5" name="Content Placeholder 4"/>
          <p:cNvSpPr>
            <a:spLocks noGrp="1"/>
          </p:cNvSpPr>
          <p:nvPr>
            <p:ph idx="1"/>
          </p:nvPr>
        </p:nvSpPr>
        <p:spPr>
          <a:xfrm>
            <a:off x="1251678" y="1580607"/>
            <a:ext cx="10178322" cy="4298986"/>
          </a:xfrm>
        </p:spPr>
        <p:txBody>
          <a:bodyPr>
            <a:normAutofit/>
          </a:bodyPr>
          <a:lstStyle/>
          <a:p>
            <a:r>
              <a:rPr lang="en-GB" sz="4800" dirty="0"/>
              <a:t>Thank you for coming tonight.</a:t>
            </a:r>
          </a:p>
          <a:p>
            <a:r>
              <a:rPr lang="en-GB" sz="4800" dirty="0"/>
              <a:t>Please ask us if you are unsure or if you need any further support.</a:t>
            </a:r>
          </a:p>
        </p:txBody>
      </p:sp>
    </p:spTree>
    <p:extLst>
      <p:ext uri="{BB962C8B-B14F-4D97-AF65-F5344CB8AC3E}">
        <p14:creationId xmlns:p14="http://schemas.microsoft.com/office/powerpoint/2010/main" val="378540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Tonight’s intention</a:t>
            </a:r>
          </a:p>
        </p:txBody>
      </p:sp>
      <p:sp>
        <p:nvSpPr>
          <p:cNvPr id="3" name="Content Placeholder 2"/>
          <p:cNvSpPr>
            <a:spLocks noGrp="1"/>
          </p:cNvSpPr>
          <p:nvPr>
            <p:ph idx="1"/>
          </p:nvPr>
        </p:nvSpPr>
        <p:spPr>
          <a:xfrm>
            <a:off x="1251678" y="1332411"/>
            <a:ext cx="10178322" cy="4547181"/>
          </a:xfrm>
        </p:spPr>
        <p:txBody>
          <a:bodyPr>
            <a:normAutofit fontScale="92500" lnSpcReduction="20000"/>
          </a:bodyPr>
          <a:lstStyle/>
          <a:p>
            <a:r>
              <a:rPr lang="en-GB" sz="3200" dirty="0"/>
              <a:t>Share St. Oswald’s priorities in Maths;</a:t>
            </a:r>
          </a:p>
          <a:p>
            <a:r>
              <a:rPr lang="en-GB" sz="3200" dirty="0"/>
              <a:t>Objectives in Y5 and Y6;</a:t>
            </a:r>
          </a:p>
          <a:p>
            <a:r>
              <a:rPr lang="en-GB" sz="3200" dirty="0"/>
              <a:t>Counting Craziness;</a:t>
            </a:r>
          </a:p>
          <a:p>
            <a:r>
              <a:rPr lang="en-GB" sz="3200" dirty="0"/>
              <a:t>TT </a:t>
            </a:r>
            <a:r>
              <a:rPr lang="en-GB" sz="3200" dirty="0" err="1"/>
              <a:t>Rockstars</a:t>
            </a:r>
            <a:r>
              <a:rPr lang="en-GB" sz="3200" dirty="0"/>
              <a:t>;</a:t>
            </a:r>
          </a:p>
          <a:p>
            <a:r>
              <a:rPr lang="en-GB" sz="3200" dirty="0"/>
              <a:t>Discovery Education;</a:t>
            </a:r>
          </a:p>
          <a:p>
            <a:r>
              <a:rPr lang="en-GB" sz="3200" dirty="0"/>
              <a:t>Applying Maths Every Day – Maths of the</a:t>
            </a:r>
          </a:p>
          <a:p>
            <a:pPr marL="0" indent="0">
              <a:buNone/>
            </a:pPr>
            <a:r>
              <a:rPr lang="en-GB" sz="3200" dirty="0"/>
              <a:t>Day;</a:t>
            </a:r>
          </a:p>
          <a:p>
            <a:r>
              <a:rPr lang="en-GB" sz="3200" dirty="0"/>
              <a:t>A word about SATs and test techniques;</a:t>
            </a:r>
          </a:p>
          <a:p>
            <a:r>
              <a:rPr lang="en-GB" sz="3200" dirty="0"/>
              <a:t>Useful Websites.</a:t>
            </a:r>
          </a:p>
          <a:p>
            <a:endParaRPr lang="en-GB" sz="3200" dirty="0"/>
          </a:p>
          <a:p>
            <a:endParaRPr lang="en-GB" dirty="0"/>
          </a:p>
        </p:txBody>
      </p:sp>
      <p:pic>
        <p:nvPicPr>
          <p:cNvPr id="5" name="Picture 4"/>
          <p:cNvPicPr>
            <a:picLocks noChangeAspect="1"/>
          </p:cNvPicPr>
          <p:nvPr/>
        </p:nvPicPr>
        <p:blipFill>
          <a:blip r:embed="rId2"/>
          <a:stretch>
            <a:fillRect/>
          </a:stretch>
        </p:blipFill>
        <p:spPr>
          <a:xfrm>
            <a:off x="8242660" y="2048253"/>
            <a:ext cx="3187340" cy="3657603"/>
          </a:xfrm>
          <a:prstGeom prst="rect">
            <a:avLst/>
          </a:prstGeom>
        </p:spPr>
      </p:pic>
    </p:spTree>
    <p:extLst>
      <p:ext uri="{BB962C8B-B14F-4D97-AF65-F5344CB8AC3E}">
        <p14:creationId xmlns:p14="http://schemas.microsoft.com/office/powerpoint/2010/main" val="189735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effectLst>
                  <a:outerShdw blurRad="38100" dist="38100" dir="2700000" algn="tl">
                    <a:srgbClr val="000000">
                      <a:alpha val="43137"/>
                    </a:srgbClr>
                  </a:outerShdw>
                </a:effectLst>
              </a:rPr>
              <a:t>OUR PRIORITIES FOR 2019/20</a:t>
            </a:r>
          </a:p>
        </p:txBody>
      </p:sp>
      <p:sp>
        <p:nvSpPr>
          <p:cNvPr id="3" name="Content Placeholder 2"/>
          <p:cNvSpPr>
            <a:spLocks noGrp="1"/>
          </p:cNvSpPr>
          <p:nvPr>
            <p:ph idx="1"/>
          </p:nvPr>
        </p:nvSpPr>
        <p:spPr>
          <a:xfrm>
            <a:off x="1251678" y="1423851"/>
            <a:ext cx="10178322" cy="4833258"/>
          </a:xfrm>
        </p:spPr>
        <p:txBody>
          <a:bodyPr>
            <a:normAutofit lnSpcReduction="10000"/>
          </a:bodyPr>
          <a:lstStyle/>
          <a:p>
            <a:r>
              <a:rPr lang="en-GB" sz="3200" dirty="0"/>
              <a:t>Mathematical reasoning to have a high profile in all classes and standards in reasoning to rise in each year group with all pupils to be making at least expected progress. </a:t>
            </a:r>
          </a:p>
          <a:p>
            <a:r>
              <a:rPr lang="en-GB" sz="3200" dirty="0"/>
              <a:t>Maths being regularly applied across the wider curriculum, establishing explicit links within the STEM (Science, Technology, Engineering and Maths) agenda and Foundation Subjects (All other subjects apart from English, Maths and RE in our school).</a:t>
            </a:r>
          </a:p>
          <a:p>
            <a:r>
              <a:rPr lang="en-GB" sz="3200" dirty="0"/>
              <a:t>All pupils in KS2 to become rapid in all times tables.</a:t>
            </a:r>
          </a:p>
          <a:p>
            <a:endParaRPr lang="en-GB" dirty="0"/>
          </a:p>
        </p:txBody>
      </p:sp>
    </p:spTree>
    <p:extLst>
      <p:ext uri="{BB962C8B-B14F-4D97-AF65-F5344CB8AC3E}">
        <p14:creationId xmlns:p14="http://schemas.microsoft.com/office/powerpoint/2010/main" val="373997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effectLst>
                  <a:outerShdw blurRad="38100" dist="38100" dir="2700000" algn="tl">
                    <a:srgbClr val="000000">
                      <a:alpha val="43137"/>
                    </a:srgbClr>
                  </a:outerShdw>
                </a:effectLst>
              </a:rPr>
              <a:t>Y5 / y6 objectives</a:t>
            </a:r>
          </a:p>
        </p:txBody>
      </p:sp>
      <p:sp>
        <p:nvSpPr>
          <p:cNvPr id="3" name="Content Placeholder 2"/>
          <p:cNvSpPr>
            <a:spLocks noGrp="1"/>
          </p:cNvSpPr>
          <p:nvPr>
            <p:ph idx="1"/>
          </p:nvPr>
        </p:nvSpPr>
        <p:spPr>
          <a:xfrm>
            <a:off x="1251678" y="1332411"/>
            <a:ext cx="10178322" cy="4547181"/>
          </a:xfrm>
        </p:spPr>
        <p:txBody>
          <a:bodyPr>
            <a:normAutofit fontScale="92500" lnSpcReduction="10000"/>
          </a:bodyPr>
          <a:lstStyle/>
          <a:p>
            <a:r>
              <a:rPr lang="en-GB" sz="3600" b="1" dirty="0"/>
              <a:t>In all areas pupils have to: </a:t>
            </a:r>
          </a:p>
          <a:p>
            <a:pPr algn="ctr"/>
            <a:r>
              <a:rPr lang="en-GB" sz="6000" b="1" dirty="0"/>
              <a:t>be fluent </a:t>
            </a:r>
          </a:p>
          <a:p>
            <a:pPr algn="ctr"/>
            <a:r>
              <a:rPr lang="en-GB" sz="6000" b="1" dirty="0"/>
              <a:t>reason</a:t>
            </a:r>
          </a:p>
          <a:p>
            <a:pPr algn="ctr"/>
            <a:r>
              <a:rPr lang="en-GB" sz="6000" b="1" dirty="0"/>
              <a:t>problem solve.</a:t>
            </a:r>
          </a:p>
          <a:p>
            <a:pPr algn="ctr"/>
            <a:r>
              <a:rPr lang="en-GB" sz="6000" b="1" dirty="0"/>
              <a:t>Handout with objectives on.</a:t>
            </a:r>
          </a:p>
        </p:txBody>
      </p:sp>
    </p:spTree>
    <p:extLst>
      <p:ext uri="{BB962C8B-B14F-4D97-AF65-F5344CB8AC3E}">
        <p14:creationId xmlns:p14="http://schemas.microsoft.com/office/powerpoint/2010/main" val="192215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COUNTING CRAZINESS – How you can help</a:t>
            </a:r>
          </a:p>
        </p:txBody>
      </p:sp>
      <p:sp>
        <p:nvSpPr>
          <p:cNvPr id="3" name="Content Placeholder 2"/>
          <p:cNvSpPr>
            <a:spLocks noGrp="1"/>
          </p:cNvSpPr>
          <p:nvPr>
            <p:ph idx="1"/>
          </p:nvPr>
        </p:nvSpPr>
        <p:spPr>
          <a:xfrm>
            <a:off x="1251678" y="1874517"/>
            <a:ext cx="10178322" cy="4395654"/>
          </a:xfrm>
        </p:spPr>
        <p:txBody>
          <a:bodyPr/>
          <a:lstStyle/>
          <a:p>
            <a:r>
              <a:rPr lang="en-GB" sz="2800" b="1" dirty="0">
                <a:solidFill>
                  <a:schemeClr val="tx1">
                    <a:lumMod val="85000"/>
                    <a:lumOff val="15000"/>
                  </a:schemeClr>
                </a:solidFill>
                <a:effectLst>
                  <a:outerShdw blurRad="38100" dist="38100" dir="2700000" algn="tl">
                    <a:srgbClr val="000000">
                      <a:alpha val="43137"/>
                    </a:srgbClr>
                  </a:outerShdw>
                </a:effectLst>
              </a:rPr>
              <a:t>Every Maths session starts with counting.</a:t>
            </a:r>
          </a:p>
          <a:p>
            <a:r>
              <a:rPr lang="en-GB" sz="2800" b="1" dirty="0">
                <a:solidFill>
                  <a:schemeClr val="tx1">
                    <a:lumMod val="85000"/>
                    <a:lumOff val="15000"/>
                  </a:schemeClr>
                </a:solidFill>
                <a:effectLst>
                  <a:outerShdw blurRad="38100" dist="38100" dir="2700000" algn="tl">
                    <a:srgbClr val="000000">
                      <a:alpha val="43137"/>
                    </a:srgbClr>
                  </a:outerShdw>
                </a:effectLst>
              </a:rPr>
              <a:t>Whole numbers.</a:t>
            </a:r>
          </a:p>
          <a:p>
            <a:r>
              <a:rPr lang="en-GB" sz="2800" b="1" dirty="0">
                <a:solidFill>
                  <a:schemeClr val="tx1">
                    <a:lumMod val="85000"/>
                    <a:lumOff val="15000"/>
                  </a:schemeClr>
                </a:solidFill>
                <a:effectLst>
                  <a:outerShdw blurRad="38100" dist="38100" dir="2700000" algn="tl">
                    <a:srgbClr val="000000">
                      <a:alpha val="43137"/>
                    </a:srgbClr>
                  </a:outerShdw>
                </a:effectLst>
              </a:rPr>
              <a:t>Steps of times tables.</a:t>
            </a:r>
          </a:p>
          <a:p>
            <a:r>
              <a:rPr lang="en-GB" sz="2800" b="1" dirty="0">
                <a:solidFill>
                  <a:schemeClr val="tx1">
                    <a:lumMod val="85000"/>
                    <a:lumOff val="15000"/>
                  </a:schemeClr>
                </a:solidFill>
                <a:effectLst>
                  <a:outerShdw blurRad="38100" dist="38100" dir="2700000" algn="tl">
                    <a:srgbClr val="000000">
                      <a:alpha val="43137"/>
                    </a:srgbClr>
                  </a:outerShdw>
                </a:effectLst>
              </a:rPr>
              <a:t>Fractions.</a:t>
            </a:r>
          </a:p>
          <a:p>
            <a:r>
              <a:rPr lang="en-GB" sz="2800" b="1" dirty="0">
                <a:solidFill>
                  <a:schemeClr val="tx1">
                    <a:lumMod val="85000"/>
                    <a:lumOff val="15000"/>
                  </a:schemeClr>
                </a:solidFill>
                <a:effectLst>
                  <a:outerShdw blurRad="38100" dist="38100" dir="2700000" algn="tl">
                    <a:srgbClr val="000000">
                      <a:alpha val="43137"/>
                    </a:srgbClr>
                  </a:outerShdw>
                </a:effectLst>
              </a:rPr>
              <a:t>Decimals – related facts. If we can count in 6, we can count in 60s, 600s, 6000s and 0.6, 0.06 etc.</a:t>
            </a:r>
          </a:p>
          <a:p>
            <a:endParaRPr lang="en-GB" sz="2800" b="1" dirty="0">
              <a:solidFill>
                <a:schemeClr val="tx1">
                  <a:lumMod val="85000"/>
                  <a:lumOff val="15000"/>
                </a:schemeClr>
              </a:solidFill>
              <a:effectLst>
                <a:outerShdw blurRad="38100" dist="38100" dir="2700000" algn="tl">
                  <a:srgbClr val="000000">
                    <a:alpha val="43137"/>
                  </a:srgbClr>
                </a:outerShdw>
              </a:effectLst>
            </a:endParaRPr>
          </a:p>
          <a:p>
            <a:endParaRPr lang="en-GB" sz="2400" dirty="0"/>
          </a:p>
          <a:p>
            <a:endParaRPr lang="en-GB" sz="2400" dirty="0"/>
          </a:p>
          <a:p>
            <a:endParaRPr lang="en-GB" dirty="0"/>
          </a:p>
        </p:txBody>
      </p:sp>
    </p:spTree>
    <p:extLst>
      <p:ext uri="{BB962C8B-B14F-4D97-AF65-F5344CB8AC3E}">
        <p14:creationId xmlns:p14="http://schemas.microsoft.com/office/powerpoint/2010/main" val="309178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T. T. ROCKSTARS</a:t>
            </a:r>
          </a:p>
        </p:txBody>
      </p:sp>
      <p:sp>
        <p:nvSpPr>
          <p:cNvPr id="3" name="Content Placeholder 2"/>
          <p:cNvSpPr>
            <a:spLocks noGrp="1"/>
          </p:cNvSpPr>
          <p:nvPr>
            <p:ph idx="1"/>
          </p:nvPr>
        </p:nvSpPr>
        <p:spPr>
          <a:xfrm>
            <a:off x="1251678" y="1267097"/>
            <a:ext cx="10178322" cy="4612495"/>
          </a:xfrm>
        </p:spPr>
        <p:txBody>
          <a:bodyPr>
            <a:normAutofit/>
          </a:bodyPr>
          <a:lstStyle/>
          <a:p>
            <a:r>
              <a:rPr lang="en-GB" sz="3600" b="1" dirty="0">
                <a:solidFill>
                  <a:schemeClr val="tx1">
                    <a:lumMod val="85000"/>
                    <a:lumOff val="15000"/>
                  </a:schemeClr>
                </a:solidFill>
              </a:rPr>
              <a:t>Log-in – Each child has their own log-in. Copies are available from school;</a:t>
            </a:r>
          </a:p>
          <a:p>
            <a:r>
              <a:rPr lang="en-GB" sz="3600" b="1" dirty="0">
                <a:solidFill>
                  <a:schemeClr val="tx1">
                    <a:lumMod val="85000"/>
                    <a:lumOff val="15000"/>
                  </a:schemeClr>
                </a:solidFill>
              </a:rPr>
              <a:t>Access it on all devices; </a:t>
            </a:r>
          </a:p>
          <a:p>
            <a:r>
              <a:rPr lang="en-GB" sz="3600" b="1" dirty="0">
                <a:solidFill>
                  <a:schemeClr val="tx1">
                    <a:lumMod val="85000"/>
                    <a:lumOff val="15000"/>
                  </a:schemeClr>
                </a:solidFill>
              </a:rPr>
              <a:t>It’s free to families – school has paid for the subscription;</a:t>
            </a:r>
          </a:p>
          <a:p>
            <a:r>
              <a:rPr lang="en-GB" sz="3600" b="1" dirty="0">
                <a:solidFill>
                  <a:schemeClr val="tx1">
                    <a:lumMod val="85000"/>
                    <a:lumOff val="15000"/>
                  </a:schemeClr>
                </a:solidFill>
              </a:rPr>
              <a:t>Empower children with solving problems and arithmetic questions.</a:t>
            </a:r>
          </a:p>
          <a:p>
            <a:endParaRPr lang="en-GB" sz="3600" b="1" dirty="0"/>
          </a:p>
        </p:txBody>
      </p:sp>
    </p:spTree>
    <p:extLst>
      <p:ext uri="{BB962C8B-B14F-4D97-AF65-F5344CB8AC3E}">
        <p14:creationId xmlns:p14="http://schemas.microsoft.com/office/powerpoint/2010/main" val="421964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solidFill>
                  <a:schemeClr val="tx1">
                    <a:lumMod val="85000"/>
                    <a:lumOff val="15000"/>
                  </a:schemeClr>
                </a:solidFill>
                <a:effectLst>
                  <a:outerShdw blurRad="38100" dist="38100" dir="2700000" algn="tl">
                    <a:srgbClr val="000000">
                      <a:alpha val="43137"/>
                    </a:srgbClr>
                  </a:outerShdw>
                </a:effectLst>
              </a:rPr>
              <a:t>DISCOVERY EDUCATION</a:t>
            </a:r>
          </a:p>
        </p:txBody>
      </p:sp>
      <p:sp>
        <p:nvSpPr>
          <p:cNvPr id="3" name="Content Placeholder 2"/>
          <p:cNvSpPr>
            <a:spLocks noGrp="1"/>
          </p:cNvSpPr>
          <p:nvPr>
            <p:ph idx="1"/>
          </p:nvPr>
        </p:nvSpPr>
        <p:spPr>
          <a:xfrm>
            <a:off x="1251678" y="1423851"/>
            <a:ext cx="10178322" cy="4455741"/>
          </a:xfrm>
        </p:spPr>
        <p:txBody>
          <a:bodyPr/>
          <a:lstStyle/>
          <a:p>
            <a:r>
              <a:rPr lang="en-GB" sz="3600" dirty="0"/>
              <a:t>This is a very useful resource for you to access at home.</a:t>
            </a:r>
          </a:p>
          <a:p>
            <a:r>
              <a:rPr lang="en-GB" sz="3600" dirty="0"/>
              <a:t>There are lots of supportive videos and activities.</a:t>
            </a:r>
          </a:p>
          <a:p>
            <a:endParaRPr lang="en-GB" dirty="0"/>
          </a:p>
        </p:txBody>
      </p:sp>
    </p:spTree>
    <p:extLst>
      <p:ext uri="{BB962C8B-B14F-4D97-AF65-F5344CB8AC3E}">
        <p14:creationId xmlns:p14="http://schemas.microsoft.com/office/powerpoint/2010/main" val="423444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28404"/>
          </a:xfrm>
        </p:spPr>
        <p:txBody>
          <a:bodyPr/>
          <a:lstStyle/>
          <a:p>
            <a:pPr algn="ctr"/>
            <a:r>
              <a:rPr lang="en-GB" b="1" u="sng" dirty="0">
                <a:effectLst>
                  <a:outerShdw blurRad="38100" dist="38100" dir="2700000" algn="tl">
                    <a:srgbClr val="000000">
                      <a:alpha val="43137"/>
                    </a:srgbClr>
                  </a:outerShdw>
                </a:effectLst>
              </a:rPr>
              <a:t>APPLYING MATHS EVERY DAY</a:t>
            </a:r>
          </a:p>
        </p:txBody>
      </p:sp>
      <p:sp>
        <p:nvSpPr>
          <p:cNvPr id="3" name="Content Placeholder 2"/>
          <p:cNvSpPr>
            <a:spLocks noGrp="1"/>
          </p:cNvSpPr>
          <p:nvPr>
            <p:ph idx="1"/>
          </p:nvPr>
        </p:nvSpPr>
        <p:spPr>
          <a:xfrm>
            <a:off x="966651" y="1763485"/>
            <a:ext cx="10776857" cy="4872445"/>
          </a:xfrm>
        </p:spPr>
        <p:txBody>
          <a:bodyPr>
            <a:normAutofit fontScale="77500" lnSpcReduction="20000"/>
          </a:bodyPr>
          <a:lstStyle/>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Baking – weighing out the ingredients; times; quantities; ratio</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Journeys – Distance in miles and kilometres; how long it will take</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How many days until your birthday?</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DIY – measuring walls – how much paint / paper? Cost?</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Flat pack furniture – what are the measurements on the box?</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Shape hunts – looking out for the parallelogram, rhombus etc.</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Estimate weights / lengths / capacity.</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Constant times tables.</a:t>
            </a:r>
          </a:p>
          <a:p>
            <a:pPr marL="320040" lvl="0" indent="-320040">
              <a:lnSpc>
                <a:spcPct val="111000"/>
              </a:lnSpc>
              <a:spcBef>
                <a:spcPts val="930"/>
              </a:spcBef>
              <a:buClrTx/>
              <a:buFont typeface="Corbel" panose="020B0503020204020204" pitchFamily="34" charset="0"/>
              <a:buChar char="–"/>
            </a:pPr>
            <a:r>
              <a:rPr lang="en-GB" sz="3100" b="1" dirty="0">
                <a:solidFill>
                  <a:srgbClr val="121316">
                    <a:lumMod val="75000"/>
                    <a:lumOff val="25000"/>
                  </a:srgbClr>
                </a:solidFill>
                <a:effectLst>
                  <a:outerShdw blurRad="38100" dist="38100" dir="2700000" algn="tl">
                    <a:srgbClr val="000000">
                      <a:alpha val="43137"/>
                    </a:srgbClr>
                  </a:outerShdw>
                </a:effectLst>
                <a:latin typeface="Century Schoolbook" panose="02040604050505020304"/>
              </a:rPr>
              <a:t>Reading time.</a:t>
            </a:r>
          </a:p>
          <a:p>
            <a:endParaRPr lang="en-GB" dirty="0"/>
          </a:p>
        </p:txBody>
      </p:sp>
    </p:spTree>
    <p:extLst>
      <p:ext uri="{BB962C8B-B14F-4D97-AF65-F5344CB8AC3E}">
        <p14:creationId xmlns:p14="http://schemas.microsoft.com/office/powerpoint/2010/main" val="124002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89215"/>
          </a:xfrm>
        </p:spPr>
        <p:txBody>
          <a:bodyPr/>
          <a:lstStyle/>
          <a:p>
            <a:pPr algn="ctr"/>
            <a:r>
              <a:rPr lang="en-GB" b="1" u="sng" dirty="0"/>
              <a:t>A WORD ABOUT SATS</a:t>
            </a:r>
          </a:p>
        </p:txBody>
      </p:sp>
      <p:sp>
        <p:nvSpPr>
          <p:cNvPr id="3" name="Content Placeholder 2"/>
          <p:cNvSpPr>
            <a:spLocks noGrp="1"/>
          </p:cNvSpPr>
          <p:nvPr>
            <p:ph idx="1"/>
          </p:nvPr>
        </p:nvSpPr>
        <p:spPr>
          <a:xfrm>
            <a:off x="1251678" y="1489167"/>
            <a:ext cx="10178322" cy="4390426"/>
          </a:xfrm>
        </p:spPr>
        <p:txBody>
          <a:bodyPr>
            <a:normAutofit/>
          </a:bodyPr>
          <a:lstStyle/>
          <a:p>
            <a:r>
              <a:rPr lang="en-GB" sz="6000" dirty="0"/>
              <a:t>Some examples and test techniques – Mrs </a:t>
            </a:r>
            <a:r>
              <a:rPr lang="en-GB" sz="6000" dirty="0" err="1"/>
              <a:t>Colothan</a:t>
            </a:r>
            <a:r>
              <a:rPr lang="en-GB" sz="6000" dirty="0"/>
              <a:t>.</a:t>
            </a:r>
          </a:p>
        </p:txBody>
      </p:sp>
    </p:spTree>
    <p:extLst>
      <p:ext uri="{BB962C8B-B14F-4D97-AF65-F5344CB8AC3E}">
        <p14:creationId xmlns:p14="http://schemas.microsoft.com/office/powerpoint/2010/main" val="396870484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4FE28CE919DA478AE98AD764B3A748" ma:contentTypeVersion="11" ma:contentTypeDescription="Create a new document." ma:contentTypeScope="" ma:versionID="d5636dcb413b6121c6238c8b5b65ca5c">
  <xsd:schema xmlns:xsd="http://www.w3.org/2001/XMLSchema" xmlns:xs="http://www.w3.org/2001/XMLSchema" xmlns:p="http://schemas.microsoft.com/office/2006/metadata/properties" xmlns:ns1="http://schemas.microsoft.com/sharepoint/v3" xmlns:ns3="6089fc23-7a71-45db-b257-65b8c9be3b20" xmlns:ns4="d2d8cf2e-1d02-42af-87e9-b4b275379e39" targetNamespace="http://schemas.microsoft.com/office/2006/metadata/properties" ma:root="true" ma:fieldsID="e1a750ab60c2484e0e2a8bb912644ee7" ns1:_="" ns3:_="" ns4:_="">
    <xsd:import namespace="http://schemas.microsoft.com/sharepoint/v3"/>
    <xsd:import namespace="6089fc23-7a71-45db-b257-65b8c9be3b20"/>
    <xsd:import namespace="d2d8cf2e-1d02-42af-87e9-b4b275379e3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89fc23-7a71-45db-b257-65b8c9be3b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d8cf2e-1d02-42af-87e9-b4b275379e3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9D8B3B-6E28-455D-8919-1EDBCF61D18D}">
  <ds:schemaRefs>
    <ds:schemaRef ds:uri="http://schemas.microsoft.com/sharepoint/v3/contenttype/forms"/>
  </ds:schemaRefs>
</ds:datastoreItem>
</file>

<file path=customXml/itemProps2.xml><?xml version="1.0" encoding="utf-8"?>
<ds:datastoreItem xmlns:ds="http://schemas.openxmlformats.org/officeDocument/2006/customXml" ds:itemID="{5104DE70-5C60-44C6-B983-561E64EFC3D8}">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03B55783-85F5-4FC1-B2AC-9E0BC1B5C9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89fc23-7a71-45db-b257-65b8c9be3b20"/>
    <ds:schemaRef ds:uri="d2d8cf2e-1d02-42af-87e9-b4b275379e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TM10001106[[fn=Badge]]</Template>
  <TotalTime>440</TotalTime>
  <Words>566</Words>
  <Application>Microsoft Office PowerPoint</Application>
  <PresentationFormat>Widescreen</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Badge</vt:lpstr>
      <vt:lpstr>Y5/y6 maths</vt:lpstr>
      <vt:lpstr>Tonight’s intention</vt:lpstr>
      <vt:lpstr>OUR PRIORITIES FOR 2019/20</vt:lpstr>
      <vt:lpstr>Y5 / y6 objectives</vt:lpstr>
      <vt:lpstr>COUNTING CRAZINESS – How you can help</vt:lpstr>
      <vt:lpstr>T. T. ROCKSTARS</vt:lpstr>
      <vt:lpstr>DISCOVERY EDUCATION</vt:lpstr>
      <vt:lpstr>APPLYING MATHS EVERY DAY</vt:lpstr>
      <vt:lpstr>A WORD ABOUT SATS</vt:lpstr>
      <vt:lpstr>USEFUL MATHS WEBSITES</vt:lpstr>
      <vt:lpstr>AND FINALLY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Y5/y6 maths</dc:title>
  <dc:creator>Mrs L Morgan</dc:creator>
  <cp:lastModifiedBy>Mrs L Morgan</cp:lastModifiedBy>
  <cp:revision>14</cp:revision>
  <dcterms:created xsi:type="dcterms:W3CDTF">2019-09-29T13:02:18Z</dcterms:created>
  <dcterms:modified xsi:type="dcterms:W3CDTF">2019-10-11T14:09:03Z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0x010100C04FE28CE919DA478AE98AD764B3A748</vt:lpwstr>
  </property>
</Properties>
</file>