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79"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25A044-5D8C-4234-A46D-D9A0EF3EEBD5}" type="datetimeFigureOut">
              <a:rPr lang="en-GB" smtClean="0"/>
              <a:t>28/04/2016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7957D8-35B7-4FB2-A00F-42E9B827D8C0}" type="slidenum">
              <a:rPr lang="en-GB" smtClean="0"/>
              <a:t>‹#›</a:t>
            </a:fld>
            <a:endParaRPr lang="en-GB"/>
          </a:p>
        </p:txBody>
      </p:sp>
    </p:spTree>
    <p:extLst>
      <p:ext uri="{BB962C8B-B14F-4D97-AF65-F5344CB8AC3E}">
        <p14:creationId xmlns:p14="http://schemas.microsoft.com/office/powerpoint/2010/main" val="19945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F1971F-0680-47B7-A9B0-0EE3F49D6B7C}" type="slidenum">
              <a:rPr lang="en-GB" smtClean="0"/>
              <a:t>1</a:t>
            </a:fld>
            <a:endParaRPr lang="en-GB" dirty="0"/>
          </a:p>
        </p:txBody>
      </p:sp>
    </p:spTree>
    <p:extLst>
      <p:ext uri="{BB962C8B-B14F-4D97-AF65-F5344CB8AC3E}">
        <p14:creationId xmlns:p14="http://schemas.microsoft.com/office/powerpoint/2010/main" val="1317371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F1971F-0680-47B7-A9B0-0EE3F49D6B7C}" type="slidenum">
              <a:rPr lang="en-GB" smtClean="0"/>
              <a:t>11</a:t>
            </a:fld>
            <a:endParaRPr lang="en-GB" dirty="0"/>
          </a:p>
        </p:txBody>
      </p:sp>
    </p:spTree>
    <p:extLst>
      <p:ext uri="{BB962C8B-B14F-4D97-AF65-F5344CB8AC3E}">
        <p14:creationId xmlns:p14="http://schemas.microsoft.com/office/powerpoint/2010/main" val="1004364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F1971F-0680-47B7-A9B0-0EE3F49D6B7C}" type="slidenum">
              <a:rPr lang="en-GB" smtClean="0"/>
              <a:t>12</a:t>
            </a:fld>
            <a:endParaRPr lang="en-GB" dirty="0"/>
          </a:p>
        </p:txBody>
      </p:sp>
    </p:spTree>
    <p:extLst>
      <p:ext uri="{BB962C8B-B14F-4D97-AF65-F5344CB8AC3E}">
        <p14:creationId xmlns:p14="http://schemas.microsoft.com/office/powerpoint/2010/main" val="2356660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F1971F-0680-47B7-A9B0-0EE3F49D6B7C}" type="slidenum">
              <a:rPr lang="en-GB" smtClean="0"/>
              <a:t>13</a:t>
            </a:fld>
            <a:endParaRPr lang="en-GB" dirty="0"/>
          </a:p>
        </p:txBody>
      </p:sp>
    </p:spTree>
    <p:extLst>
      <p:ext uri="{BB962C8B-B14F-4D97-AF65-F5344CB8AC3E}">
        <p14:creationId xmlns:p14="http://schemas.microsoft.com/office/powerpoint/2010/main" val="3426666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F1971F-0680-47B7-A9B0-0EE3F49D6B7C}" type="slidenum">
              <a:rPr lang="en-GB" smtClean="0"/>
              <a:t>14</a:t>
            </a:fld>
            <a:endParaRPr lang="en-GB" dirty="0"/>
          </a:p>
        </p:txBody>
      </p:sp>
    </p:spTree>
    <p:extLst>
      <p:ext uri="{BB962C8B-B14F-4D97-AF65-F5344CB8AC3E}">
        <p14:creationId xmlns:p14="http://schemas.microsoft.com/office/powerpoint/2010/main" val="2695419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F1971F-0680-47B7-A9B0-0EE3F49D6B7C}" type="slidenum">
              <a:rPr lang="en-GB" smtClean="0"/>
              <a:t>15</a:t>
            </a:fld>
            <a:endParaRPr lang="en-GB" dirty="0"/>
          </a:p>
        </p:txBody>
      </p:sp>
    </p:spTree>
    <p:extLst>
      <p:ext uri="{BB962C8B-B14F-4D97-AF65-F5344CB8AC3E}">
        <p14:creationId xmlns:p14="http://schemas.microsoft.com/office/powerpoint/2010/main" val="725545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F1971F-0680-47B7-A9B0-0EE3F49D6B7C}" type="slidenum">
              <a:rPr lang="en-GB" smtClean="0"/>
              <a:t>16</a:t>
            </a:fld>
            <a:endParaRPr lang="en-GB" dirty="0"/>
          </a:p>
        </p:txBody>
      </p:sp>
    </p:spTree>
    <p:extLst>
      <p:ext uri="{BB962C8B-B14F-4D97-AF65-F5344CB8AC3E}">
        <p14:creationId xmlns:p14="http://schemas.microsoft.com/office/powerpoint/2010/main" val="2512118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F1971F-0680-47B7-A9B0-0EE3F49D6B7C}" type="slidenum">
              <a:rPr lang="en-GB" smtClean="0"/>
              <a:t>17</a:t>
            </a:fld>
            <a:endParaRPr lang="en-GB" dirty="0"/>
          </a:p>
        </p:txBody>
      </p:sp>
    </p:spTree>
    <p:extLst>
      <p:ext uri="{BB962C8B-B14F-4D97-AF65-F5344CB8AC3E}">
        <p14:creationId xmlns:p14="http://schemas.microsoft.com/office/powerpoint/2010/main" val="396465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3FA3FB-756E-49FF-841D-6D67A021B0D8}" type="slidenum">
              <a:rPr lang="en-GB"/>
              <a:pPr/>
              <a:t>18</a:t>
            </a:fld>
            <a:endParaRPr lang="en-GB"/>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GB"/>
              <a:t>1. Searching yourself regulary can be a useful way to monitor your online digital identity. If you want to remove a photo, link to a profile, or webpage from Google Search results, you usually need to contact the website owner (webmaster) and ask them to remove the information.</a:t>
            </a:r>
          </a:p>
          <a:p>
            <a:r>
              <a:rPr lang="en-GB"/>
              <a:t>Even if Google deletes the site or image from our search results, the webpage still exists and can be found through the URL to the site, social media sharing, or other search engines. This is why your best option is to contact the webmaster who can remove the page entirely.</a:t>
            </a:r>
          </a:p>
          <a:p>
            <a:r>
              <a:rPr lang="en-GB"/>
              <a:t>If you want to remove a photo, link to a profile, or webpage from Google Search results, you usually need to contact the website owner (webmaster) and ask them to remove the information.</a:t>
            </a:r>
          </a:p>
          <a:p>
            <a:r>
              <a:rPr lang="en-GB"/>
              <a:t>5. Becareful about what pages you like or joining a group and what these choices say about you. Be mindful of profile pictures. </a:t>
            </a:r>
          </a:p>
          <a:p>
            <a:r>
              <a:rPr lang="en-GB"/>
              <a:t>Remove friends who are parents of children at your school. </a:t>
            </a:r>
          </a:p>
          <a:p>
            <a:r>
              <a:rPr lang="en-GB"/>
              <a:t>Sharing content with others could mean you loose control of it if friends pass on your information. </a:t>
            </a:r>
          </a:p>
          <a:p>
            <a:r>
              <a:rPr lang="en-GB"/>
              <a:t>Think carefully about what comments you post on friends wall- if their profile isn't private your posts may be visible to everyone.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F1971F-0680-47B7-A9B0-0EE3F49D6B7C}" type="slidenum">
              <a:rPr lang="en-GB" smtClean="0"/>
              <a:t>19</a:t>
            </a:fld>
            <a:endParaRPr lang="en-GB" dirty="0"/>
          </a:p>
        </p:txBody>
      </p:sp>
    </p:spTree>
    <p:extLst>
      <p:ext uri="{BB962C8B-B14F-4D97-AF65-F5344CB8AC3E}">
        <p14:creationId xmlns:p14="http://schemas.microsoft.com/office/powerpoint/2010/main" val="2952168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Communication between children and adults, by whatever method, should take place within clear and explicit professional boundaries. This includes the wider use of technology such as mobile phones text messaging, e-mails, digital cameras, videos, web-cams, websites and blogs. Adults should not share any personal information with a child or young person. They should not request, or respond to, any personal information from the child/young person, other than that which might be appropriate as part of their professional role. Adults should ensure that all communications are transparent and open to scrutiny.</a:t>
            </a:r>
          </a:p>
          <a:p>
            <a:endParaRPr lang="en-GB" dirty="0"/>
          </a:p>
        </p:txBody>
      </p:sp>
      <p:sp>
        <p:nvSpPr>
          <p:cNvPr id="4" name="Slide Number Placeholder 3"/>
          <p:cNvSpPr>
            <a:spLocks noGrp="1"/>
          </p:cNvSpPr>
          <p:nvPr>
            <p:ph type="sldNum" sz="quarter" idx="10"/>
          </p:nvPr>
        </p:nvSpPr>
        <p:spPr/>
        <p:txBody>
          <a:bodyPr/>
          <a:lstStyle/>
          <a:p>
            <a:fld id="{1DF1971F-0680-47B7-A9B0-0EE3F49D6B7C}" type="slidenum">
              <a:rPr lang="en-GB" smtClean="0"/>
              <a:t>20</a:t>
            </a:fld>
            <a:endParaRPr lang="en-GB" dirty="0"/>
          </a:p>
        </p:txBody>
      </p:sp>
    </p:spTree>
    <p:extLst>
      <p:ext uri="{BB962C8B-B14F-4D97-AF65-F5344CB8AC3E}">
        <p14:creationId xmlns:p14="http://schemas.microsoft.com/office/powerpoint/2010/main" val="3953781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F1971F-0680-47B7-A9B0-0EE3F49D6B7C}" type="slidenum">
              <a:rPr lang="en-GB" smtClean="0"/>
              <a:t>2</a:t>
            </a:fld>
            <a:endParaRPr lang="en-GB" dirty="0"/>
          </a:p>
        </p:txBody>
      </p:sp>
    </p:spTree>
    <p:extLst>
      <p:ext uri="{BB962C8B-B14F-4D97-AF65-F5344CB8AC3E}">
        <p14:creationId xmlns:p14="http://schemas.microsoft.com/office/powerpoint/2010/main" val="810697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buFontTx/>
              <a:buNone/>
            </a:pPr>
            <a:r>
              <a:rPr lang="en-GB" sz="1200" dirty="0" smtClean="0"/>
              <a:t>This means that the you should follow these</a:t>
            </a:r>
            <a:r>
              <a:rPr lang="en-GB" sz="1200" baseline="0" dirty="0" smtClean="0"/>
              <a:t> key principles</a:t>
            </a:r>
            <a:r>
              <a:rPr lang="en-GB" sz="1200" dirty="0" smtClean="0"/>
              <a:t>:</a:t>
            </a:r>
          </a:p>
          <a:p>
            <a:pPr>
              <a:lnSpc>
                <a:spcPct val="120000"/>
              </a:lnSpc>
            </a:pPr>
            <a:r>
              <a:rPr lang="en-GB" sz="1200" dirty="0" smtClean="0"/>
              <a:t>Have  a communication policy which specifies  acceptable  and permissible modes of communication </a:t>
            </a:r>
          </a:p>
          <a:p>
            <a:pPr>
              <a:lnSpc>
                <a:spcPct val="120000"/>
              </a:lnSpc>
              <a:buFontTx/>
              <a:buNone/>
            </a:pPr>
            <a:r>
              <a:rPr lang="en-GB" sz="1200" dirty="0" smtClean="0"/>
              <a:t>This means that adults should:</a:t>
            </a:r>
          </a:p>
          <a:p>
            <a:pPr>
              <a:lnSpc>
                <a:spcPct val="120000"/>
              </a:lnSpc>
            </a:pPr>
            <a:r>
              <a:rPr lang="en-GB" sz="1200" dirty="0" smtClean="0"/>
              <a:t>not give their personal contact details to children or young people, including their mobile telephone number and details of any blogs or personal websites</a:t>
            </a:r>
          </a:p>
          <a:p>
            <a:pPr>
              <a:lnSpc>
                <a:spcPct val="120000"/>
              </a:lnSpc>
            </a:pPr>
            <a:r>
              <a:rPr lang="en-GB" sz="1200" dirty="0" smtClean="0"/>
              <a:t>only use  equipment e.g. mobile phones, provided by organisation  to communicate with children, making sure that parents have given permission for this form of communication to be used</a:t>
            </a:r>
          </a:p>
          <a:p>
            <a:pPr>
              <a:lnSpc>
                <a:spcPct val="120000"/>
              </a:lnSpc>
            </a:pPr>
            <a:r>
              <a:rPr lang="en-GB" sz="1200" dirty="0" smtClean="0"/>
              <a:t>only make contact with children for professional reasons and in accordance with any organisation  policy</a:t>
            </a:r>
          </a:p>
          <a:p>
            <a:pPr>
              <a:lnSpc>
                <a:spcPct val="120000"/>
              </a:lnSpc>
            </a:pPr>
            <a:r>
              <a:rPr lang="en-GB" sz="1200" dirty="0" smtClean="0"/>
              <a:t>recognise that text messaging is rarely an appropriate response to a child in a crisis situation or at risk of harm. It should only be used as a last resort when other forms of communication are not possible</a:t>
            </a:r>
          </a:p>
          <a:p>
            <a:pPr>
              <a:lnSpc>
                <a:spcPct val="120000"/>
              </a:lnSpc>
            </a:pPr>
            <a:r>
              <a:rPr lang="en-GB" sz="1200" dirty="0" smtClean="0"/>
              <a:t>not use internet or web-based communication channels  to send personal messages to  a child/young person </a:t>
            </a:r>
          </a:p>
          <a:p>
            <a:pPr>
              <a:lnSpc>
                <a:spcPct val="120000"/>
              </a:lnSpc>
            </a:pPr>
            <a:r>
              <a:rPr lang="en-GB" sz="1200" dirty="0" smtClean="0"/>
              <a:t>ensure that if a social networking site is used, details are not shared with children and young people and privacy settings are set at maximum.</a:t>
            </a:r>
          </a:p>
          <a:p>
            <a:endParaRPr lang="en-GB" dirty="0"/>
          </a:p>
        </p:txBody>
      </p:sp>
      <p:sp>
        <p:nvSpPr>
          <p:cNvPr id="4" name="Slide Number Placeholder 3"/>
          <p:cNvSpPr>
            <a:spLocks noGrp="1"/>
          </p:cNvSpPr>
          <p:nvPr>
            <p:ph type="sldNum" sz="quarter" idx="10"/>
          </p:nvPr>
        </p:nvSpPr>
        <p:spPr/>
        <p:txBody>
          <a:bodyPr/>
          <a:lstStyle/>
          <a:p>
            <a:fld id="{1DF1971F-0680-47B7-A9B0-0EE3F49D6B7C}" type="slidenum">
              <a:rPr lang="en-GB" smtClean="0"/>
              <a:t>21</a:t>
            </a:fld>
            <a:endParaRPr lang="en-GB" dirty="0"/>
          </a:p>
        </p:txBody>
      </p:sp>
    </p:spTree>
    <p:extLst>
      <p:ext uri="{BB962C8B-B14F-4D97-AF65-F5344CB8AC3E}">
        <p14:creationId xmlns:p14="http://schemas.microsoft.com/office/powerpoint/2010/main" val="3281111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F1971F-0680-47B7-A9B0-0EE3F49D6B7C}" type="slidenum">
              <a:rPr lang="en-GB" smtClean="0"/>
              <a:t>22</a:t>
            </a:fld>
            <a:endParaRPr lang="en-GB" dirty="0"/>
          </a:p>
        </p:txBody>
      </p:sp>
    </p:spTree>
    <p:extLst>
      <p:ext uri="{BB962C8B-B14F-4D97-AF65-F5344CB8AC3E}">
        <p14:creationId xmlns:p14="http://schemas.microsoft.com/office/powerpoint/2010/main" val="1328238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CBB59C-4B1B-4B0E-B8DB-84142053E01E}" type="slidenum">
              <a:rPr lang="en-GB"/>
              <a:pPr/>
              <a:t>23</a:t>
            </a:fld>
            <a:endParaRPr lang="en-GB"/>
          </a:p>
        </p:txBody>
      </p:sp>
      <p:sp>
        <p:nvSpPr>
          <p:cNvPr id="38914" name="Rectangle 2"/>
          <p:cNvSpPr>
            <a:spLocks noGrp="1" noRot="1" noChangeAspect="1" noChangeArrowheads="1" noTextEdit="1"/>
          </p:cNvSpPr>
          <p:nvPr>
            <p:ph type="sldImg"/>
          </p:nvPr>
        </p:nvSpPr>
        <p:spPr>
          <a:xfrm>
            <a:off x="1141413" y="685800"/>
            <a:ext cx="4575175" cy="3430588"/>
          </a:xfrm>
          <a:ln/>
        </p:spPr>
      </p:sp>
      <p:sp>
        <p:nvSpPr>
          <p:cNvPr id="38915" name="Rectangle 3"/>
          <p:cNvSpPr>
            <a:spLocks noGrp="1" noChangeArrowheads="1"/>
          </p:cNvSpPr>
          <p:nvPr>
            <p:ph type="body" idx="1"/>
          </p:nvPr>
        </p:nvSpPr>
        <p:spPr>
          <a:xfrm>
            <a:off x="687388" y="4344988"/>
            <a:ext cx="5486400" cy="4113212"/>
          </a:xfrm>
        </p:spPr>
        <p:txBody>
          <a:bodyPr/>
          <a:lstStyle/>
          <a:p>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F1971F-0680-47B7-A9B0-0EE3F49D6B7C}" type="slidenum">
              <a:rPr lang="en-GB" smtClean="0"/>
              <a:t>4</a:t>
            </a:fld>
            <a:endParaRPr lang="en-GB" dirty="0"/>
          </a:p>
        </p:txBody>
      </p:sp>
    </p:spTree>
    <p:extLst>
      <p:ext uri="{BB962C8B-B14F-4D97-AF65-F5344CB8AC3E}">
        <p14:creationId xmlns:p14="http://schemas.microsoft.com/office/powerpoint/2010/main" val="2346231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F1971F-0680-47B7-A9B0-0EE3F49D6B7C}" type="slidenum">
              <a:rPr lang="en-GB" smtClean="0"/>
              <a:t>5</a:t>
            </a:fld>
            <a:endParaRPr lang="en-GB" dirty="0"/>
          </a:p>
        </p:txBody>
      </p:sp>
    </p:spTree>
    <p:extLst>
      <p:ext uri="{BB962C8B-B14F-4D97-AF65-F5344CB8AC3E}">
        <p14:creationId xmlns:p14="http://schemas.microsoft.com/office/powerpoint/2010/main" val="3164126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F1971F-0680-47B7-A9B0-0EE3F49D6B7C}" type="slidenum">
              <a:rPr lang="en-GB" smtClean="0"/>
              <a:t>6</a:t>
            </a:fld>
            <a:endParaRPr lang="en-GB" dirty="0"/>
          </a:p>
        </p:txBody>
      </p:sp>
    </p:spTree>
    <p:extLst>
      <p:ext uri="{BB962C8B-B14F-4D97-AF65-F5344CB8AC3E}">
        <p14:creationId xmlns:p14="http://schemas.microsoft.com/office/powerpoint/2010/main" val="2451168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F1971F-0680-47B7-A9B0-0EE3F49D6B7C}" type="slidenum">
              <a:rPr lang="en-GB" smtClean="0"/>
              <a:t>7</a:t>
            </a:fld>
            <a:endParaRPr lang="en-GB" dirty="0"/>
          </a:p>
        </p:txBody>
      </p:sp>
    </p:spTree>
    <p:extLst>
      <p:ext uri="{BB962C8B-B14F-4D97-AF65-F5344CB8AC3E}">
        <p14:creationId xmlns:p14="http://schemas.microsoft.com/office/powerpoint/2010/main" val="151175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F1971F-0680-47B7-A9B0-0EE3F49D6B7C}" type="slidenum">
              <a:rPr lang="en-GB" smtClean="0"/>
              <a:t>8</a:t>
            </a:fld>
            <a:endParaRPr lang="en-GB" dirty="0"/>
          </a:p>
        </p:txBody>
      </p:sp>
    </p:spTree>
    <p:extLst>
      <p:ext uri="{BB962C8B-B14F-4D97-AF65-F5344CB8AC3E}">
        <p14:creationId xmlns:p14="http://schemas.microsoft.com/office/powerpoint/2010/main" val="3553379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F1971F-0680-47B7-A9B0-0EE3F49D6B7C}" type="slidenum">
              <a:rPr lang="en-GB" smtClean="0"/>
              <a:t>9</a:t>
            </a:fld>
            <a:endParaRPr lang="en-GB" dirty="0"/>
          </a:p>
        </p:txBody>
      </p:sp>
    </p:spTree>
    <p:extLst>
      <p:ext uri="{BB962C8B-B14F-4D97-AF65-F5344CB8AC3E}">
        <p14:creationId xmlns:p14="http://schemas.microsoft.com/office/powerpoint/2010/main" val="4133765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F1971F-0680-47B7-A9B0-0EE3F49D6B7C}" type="slidenum">
              <a:rPr lang="en-GB" smtClean="0"/>
              <a:t>10</a:t>
            </a:fld>
            <a:endParaRPr lang="en-GB" dirty="0"/>
          </a:p>
        </p:txBody>
      </p:sp>
    </p:spTree>
    <p:extLst>
      <p:ext uri="{BB962C8B-B14F-4D97-AF65-F5344CB8AC3E}">
        <p14:creationId xmlns:p14="http://schemas.microsoft.com/office/powerpoint/2010/main" val="1404482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821E1BE-5C04-48F5-B3E5-61DB79FCE5EB}" type="datetimeFigureOut">
              <a:rPr lang="en-GB" smtClean="0"/>
              <a:t>28/04/2016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C4533C-4460-40F5-B70F-E00843F0D6B0}" type="slidenum">
              <a:rPr lang="en-GB" smtClean="0"/>
              <a:t>‹#›</a:t>
            </a:fld>
            <a:endParaRPr lang="en-GB"/>
          </a:p>
        </p:txBody>
      </p:sp>
    </p:spTree>
    <p:extLst>
      <p:ext uri="{BB962C8B-B14F-4D97-AF65-F5344CB8AC3E}">
        <p14:creationId xmlns:p14="http://schemas.microsoft.com/office/powerpoint/2010/main" val="4285531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21E1BE-5C04-48F5-B3E5-61DB79FCE5EB}" type="datetimeFigureOut">
              <a:rPr lang="en-GB" smtClean="0"/>
              <a:t>28/04/2016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C4533C-4460-40F5-B70F-E00843F0D6B0}" type="slidenum">
              <a:rPr lang="en-GB" smtClean="0"/>
              <a:t>‹#›</a:t>
            </a:fld>
            <a:endParaRPr lang="en-GB"/>
          </a:p>
        </p:txBody>
      </p:sp>
    </p:spTree>
    <p:extLst>
      <p:ext uri="{BB962C8B-B14F-4D97-AF65-F5344CB8AC3E}">
        <p14:creationId xmlns:p14="http://schemas.microsoft.com/office/powerpoint/2010/main" val="4041126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21E1BE-5C04-48F5-B3E5-61DB79FCE5EB}" type="datetimeFigureOut">
              <a:rPr lang="en-GB" smtClean="0"/>
              <a:t>28/04/2016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C4533C-4460-40F5-B70F-E00843F0D6B0}" type="slidenum">
              <a:rPr lang="en-GB" smtClean="0"/>
              <a:t>‹#›</a:t>
            </a:fld>
            <a:endParaRPr lang="en-GB"/>
          </a:p>
        </p:txBody>
      </p:sp>
    </p:spTree>
    <p:extLst>
      <p:ext uri="{BB962C8B-B14F-4D97-AF65-F5344CB8AC3E}">
        <p14:creationId xmlns:p14="http://schemas.microsoft.com/office/powerpoint/2010/main" val="2990900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21E1BE-5C04-48F5-B3E5-61DB79FCE5EB}" type="datetimeFigureOut">
              <a:rPr lang="en-GB" smtClean="0"/>
              <a:t>28/04/2016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C4533C-4460-40F5-B70F-E00843F0D6B0}" type="slidenum">
              <a:rPr lang="en-GB" smtClean="0"/>
              <a:t>‹#›</a:t>
            </a:fld>
            <a:endParaRPr lang="en-GB"/>
          </a:p>
        </p:txBody>
      </p:sp>
    </p:spTree>
    <p:extLst>
      <p:ext uri="{BB962C8B-B14F-4D97-AF65-F5344CB8AC3E}">
        <p14:creationId xmlns:p14="http://schemas.microsoft.com/office/powerpoint/2010/main" val="1681181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21E1BE-5C04-48F5-B3E5-61DB79FCE5EB}" type="datetimeFigureOut">
              <a:rPr lang="en-GB" smtClean="0"/>
              <a:t>28/04/2016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C4533C-4460-40F5-B70F-E00843F0D6B0}" type="slidenum">
              <a:rPr lang="en-GB" smtClean="0"/>
              <a:t>‹#›</a:t>
            </a:fld>
            <a:endParaRPr lang="en-GB"/>
          </a:p>
        </p:txBody>
      </p:sp>
    </p:spTree>
    <p:extLst>
      <p:ext uri="{BB962C8B-B14F-4D97-AF65-F5344CB8AC3E}">
        <p14:creationId xmlns:p14="http://schemas.microsoft.com/office/powerpoint/2010/main" val="1456852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821E1BE-5C04-48F5-B3E5-61DB79FCE5EB}" type="datetimeFigureOut">
              <a:rPr lang="en-GB" smtClean="0"/>
              <a:t>28/04/2016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C4533C-4460-40F5-B70F-E00843F0D6B0}" type="slidenum">
              <a:rPr lang="en-GB" smtClean="0"/>
              <a:t>‹#›</a:t>
            </a:fld>
            <a:endParaRPr lang="en-GB"/>
          </a:p>
        </p:txBody>
      </p:sp>
    </p:spTree>
    <p:extLst>
      <p:ext uri="{BB962C8B-B14F-4D97-AF65-F5344CB8AC3E}">
        <p14:creationId xmlns:p14="http://schemas.microsoft.com/office/powerpoint/2010/main" val="1870435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821E1BE-5C04-48F5-B3E5-61DB79FCE5EB}" type="datetimeFigureOut">
              <a:rPr lang="en-GB" smtClean="0"/>
              <a:t>28/04/2016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C4533C-4460-40F5-B70F-E00843F0D6B0}" type="slidenum">
              <a:rPr lang="en-GB" smtClean="0"/>
              <a:t>‹#›</a:t>
            </a:fld>
            <a:endParaRPr lang="en-GB"/>
          </a:p>
        </p:txBody>
      </p:sp>
    </p:spTree>
    <p:extLst>
      <p:ext uri="{BB962C8B-B14F-4D97-AF65-F5344CB8AC3E}">
        <p14:creationId xmlns:p14="http://schemas.microsoft.com/office/powerpoint/2010/main" val="3828398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821E1BE-5C04-48F5-B3E5-61DB79FCE5EB}" type="datetimeFigureOut">
              <a:rPr lang="en-GB" smtClean="0"/>
              <a:t>28/04/2016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C4533C-4460-40F5-B70F-E00843F0D6B0}" type="slidenum">
              <a:rPr lang="en-GB" smtClean="0"/>
              <a:t>‹#›</a:t>
            </a:fld>
            <a:endParaRPr lang="en-GB"/>
          </a:p>
        </p:txBody>
      </p:sp>
    </p:spTree>
    <p:extLst>
      <p:ext uri="{BB962C8B-B14F-4D97-AF65-F5344CB8AC3E}">
        <p14:creationId xmlns:p14="http://schemas.microsoft.com/office/powerpoint/2010/main" val="2976583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21E1BE-5C04-48F5-B3E5-61DB79FCE5EB}" type="datetimeFigureOut">
              <a:rPr lang="en-GB" smtClean="0"/>
              <a:t>28/04/2016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C4533C-4460-40F5-B70F-E00843F0D6B0}" type="slidenum">
              <a:rPr lang="en-GB" smtClean="0"/>
              <a:t>‹#›</a:t>
            </a:fld>
            <a:endParaRPr lang="en-GB"/>
          </a:p>
        </p:txBody>
      </p:sp>
    </p:spTree>
    <p:extLst>
      <p:ext uri="{BB962C8B-B14F-4D97-AF65-F5344CB8AC3E}">
        <p14:creationId xmlns:p14="http://schemas.microsoft.com/office/powerpoint/2010/main" val="3624378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21E1BE-5C04-48F5-B3E5-61DB79FCE5EB}" type="datetimeFigureOut">
              <a:rPr lang="en-GB" smtClean="0"/>
              <a:t>28/04/2016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C4533C-4460-40F5-B70F-E00843F0D6B0}" type="slidenum">
              <a:rPr lang="en-GB" smtClean="0"/>
              <a:t>‹#›</a:t>
            </a:fld>
            <a:endParaRPr lang="en-GB"/>
          </a:p>
        </p:txBody>
      </p:sp>
    </p:spTree>
    <p:extLst>
      <p:ext uri="{BB962C8B-B14F-4D97-AF65-F5344CB8AC3E}">
        <p14:creationId xmlns:p14="http://schemas.microsoft.com/office/powerpoint/2010/main" val="400729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21E1BE-5C04-48F5-B3E5-61DB79FCE5EB}" type="datetimeFigureOut">
              <a:rPr lang="en-GB" smtClean="0"/>
              <a:t>28/04/2016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C4533C-4460-40F5-B70F-E00843F0D6B0}" type="slidenum">
              <a:rPr lang="en-GB" smtClean="0"/>
              <a:t>‹#›</a:t>
            </a:fld>
            <a:endParaRPr lang="en-GB"/>
          </a:p>
        </p:txBody>
      </p:sp>
    </p:spTree>
    <p:extLst>
      <p:ext uri="{BB962C8B-B14F-4D97-AF65-F5344CB8AC3E}">
        <p14:creationId xmlns:p14="http://schemas.microsoft.com/office/powerpoint/2010/main" val="1673053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1E1BE-5C04-48F5-B3E5-61DB79FCE5EB}" type="datetimeFigureOut">
              <a:rPr lang="en-GB" smtClean="0"/>
              <a:t>28/04/2016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4533C-4460-40F5-B70F-E00843F0D6B0}" type="slidenum">
              <a:rPr lang="en-GB" smtClean="0"/>
              <a:t>‹#›</a:t>
            </a:fld>
            <a:endParaRPr lang="en-GB"/>
          </a:p>
        </p:txBody>
      </p:sp>
    </p:spTree>
    <p:extLst>
      <p:ext uri="{BB962C8B-B14F-4D97-AF65-F5344CB8AC3E}">
        <p14:creationId xmlns:p14="http://schemas.microsoft.com/office/powerpoint/2010/main" val="2884926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3.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7.emf"/><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57064"/>
            <a:ext cx="7772400" cy="4134321"/>
          </a:xfrm>
        </p:spPr>
        <p:txBody>
          <a:bodyPr/>
          <a:lstStyle/>
          <a:p>
            <a:r>
              <a:rPr lang="en-GB" dirty="0" smtClean="0"/>
              <a:t>E-Safety including Safer Working Practice for School Staff</a:t>
            </a:r>
            <a:r>
              <a:rPr lang="en-GB" dirty="0" smtClean="0"/>
              <a:t>.</a:t>
            </a:r>
            <a:br>
              <a:rPr lang="en-GB" dirty="0" smtClean="0"/>
            </a:br>
            <a:r>
              <a:rPr lang="en-GB" dirty="0" smtClean="0"/>
              <a:t>St Oswald’s 26.4.2016</a:t>
            </a:r>
            <a:r>
              <a:rPr lang="en-GB" dirty="0"/>
              <a:t/>
            </a:r>
            <a:br>
              <a:rPr lang="en-GB" dirty="0"/>
            </a:br>
            <a:r>
              <a:rPr lang="en-GB" dirty="0" smtClean="0"/>
              <a:t/>
            </a:r>
            <a:br>
              <a:rPr lang="en-GB" dirty="0" smtClean="0"/>
            </a:b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992" y="846224"/>
            <a:ext cx="2478144" cy="1324681"/>
          </a:xfrm>
          <a:prstGeom prst="rect">
            <a:avLst/>
          </a:prstGeom>
        </p:spPr>
      </p:pic>
    </p:spTree>
    <p:extLst>
      <p:ext uri="{BB962C8B-B14F-4D97-AF65-F5344CB8AC3E}">
        <p14:creationId xmlns:p14="http://schemas.microsoft.com/office/powerpoint/2010/main" val="1963950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GB" sz="3200"/>
              <a:t>Protect your on line reputation</a:t>
            </a:r>
            <a:br>
              <a:rPr lang="en-GB" sz="3200"/>
            </a:br>
            <a:r>
              <a:rPr lang="en-GB" sz="3200"/>
              <a:t>Search yourself online</a:t>
            </a:r>
          </a:p>
        </p:txBody>
      </p:sp>
      <p:pic>
        <p:nvPicPr>
          <p:cNvPr id="47109" name="Picture 5"/>
          <p:cNvPicPr>
            <a:picLocks noChangeAspect="1" noChangeArrowheads="1"/>
          </p:cNvPicPr>
          <p:nvPr/>
        </p:nvPicPr>
        <p:blipFill>
          <a:blip r:embed="rId3">
            <a:extLst>
              <a:ext uri="{28A0092B-C50C-407E-A947-70E740481C1C}">
                <a14:useLocalDpi xmlns:a14="http://schemas.microsoft.com/office/drawing/2010/main" val="0"/>
              </a:ext>
            </a:extLst>
          </a:blip>
          <a:srcRect t="7654" r="51579" b="5090"/>
          <a:stretch>
            <a:fillRect/>
          </a:stretch>
        </p:blipFill>
        <p:spPr bwMode="auto">
          <a:xfrm>
            <a:off x="2217738" y="1414463"/>
            <a:ext cx="4730750"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4328" y="94753"/>
            <a:ext cx="1522727" cy="813967"/>
          </a:xfrm>
          <a:prstGeom prst="rect">
            <a:avLst/>
          </a:prstGeom>
        </p:spPr>
      </p:pic>
    </p:spTree>
    <p:extLst>
      <p:ext uri="{BB962C8B-B14F-4D97-AF65-F5344CB8AC3E}">
        <p14:creationId xmlns:p14="http://schemas.microsoft.com/office/powerpoint/2010/main" val="845572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GB" sz="3200"/>
              <a:t>Protect your on line reputation</a:t>
            </a:r>
            <a:br>
              <a:rPr lang="en-GB" sz="3200"/>
            </a:br>
            <a:r>
              <a:rPr lang="en-GB" sz="3200"/>
              <a:t>Search yourself online</a:t>
            </a:r>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94753"/>
            <a:ext cx="1522727" cy="813967"/>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517" t="6859" r="1205" b="6250"/>
          <a:stretch/>
        </p:blipFill>
        <p:spPr bwMode="auto">
          <a:xfrm>
            <a:off x="0" y="1677346"/>
            <a:ext cx="9144000" cy="4847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045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1871" t="19356" r="1872" b="61259"/>
          <a:stretch>
            <a:fillRect/>
          </a:stretch>
        </p:blipFill>
        <p:spPr>
          <a:xfrm>
            <a:off x="1114425" y="982663"/>
            <a:ext cx="6913563" cy="1366837"/>
          </a:xfrm>
        </p:spPr>
      </p:pic>
      <p:pic>
        <p:nvPicPr>
          <p:cNvPr id="31748" name="Picture 4"/>
          <p:cNvPicPr>
            <a:picLocks noChangeAspect="1" noChangeArrowheads="1"/>
          </p:cNvPicPr>
          <p:nvPr/>
        </p:nvPicPr>
        <p:blipFill>
          <a:blip r:embed="rId4">
            <a:extLst>
              <a:ext uri="{28A0092B-C50C-407E-A947-70E740481C1C}">
                <a14:useLocalDpi xmlns:a14="http://schemas.microsoft.com/office/drawing/2010/main" val="0"/>
              </a:ext>
            </a:extLst>
          </a:blip>
          <a:srcRect l="1270" t="27365" r="78792" b="18489"/>
          <a:stretch>
            <a:fillRect/>
          </a:stretch>
        </p:blipFill>
        <p:spPr bwMode="auto">
          <a:xfrm>
            <a:off x="1085850" y="2276475"/>
            <a:ext cx="16859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9" name="Text Box 5"/>
          <p:cNvSpPr txBox="1">
            <a:spLocks noChangeArrowheads="1"/>
          </p:cNvSpPr>
          <p:nvPr/>
        </p:nvSpPr>
        <p:spPr bwMode="auto">
          <a:xfrm>
            <a:off x="2700338" y="2251075"/>
            <a:ext cx="5759450"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600" dirty="0"/>
              <a:t>Welcome to facts about Wigan</a:t>
            </a:r>
          </a:p>
          <a:p>
            <a:pPr>
              <a:spcBef>
                <a:spcPct val="50000"/>
              </a:spcBef>
            </a:pPr>
            <a:r>
              <a:rPr lang="en-GB" sz="1200" dirty="0"/>
              <a:t>Wigan is the capital of the North of England. It lies in Greater Manchester and It stands on the River Douglas, 7.9 miles (13 km) south-west of Bolton, 10 miles (16 km) north of Warrington and 16 miles (25.7 km) west-northwest of the village of Manchester. Wigan is surrounded by several smaller thriving cities which together for the Republic of Wigan.</a:t>
            </a:r>
          </a:p>
          <a:p>
            <a:pPr>
              <a:spcBef>
                <a:spcPct val="50000"/>
              </a:spcBef>
            </a:pPr>
            <a:r>
              <a:rPr lang="en-GB" sz="1200" dirty="0"/>
              <a:t>Behold the City of Wigan and its pier.</a:t>
            </a:r>
          </a:p>
          <a:p>
            <a:pPr>
              <a:spcBef>
                <a:spcPct val="50000"/>
              </a:spcBef>
            </a:pPr>
            <a:endParaRPr lang="en-GB" sz="1200" dirty="0"/>
          </a:p>
          <a:p>
            <a:pPr>
              <a:spcBef>
                <a:spcPct val="50000"/>
              </a:spcBef>
            </a:pPr>
            <a:endParaRPr lang="en-GB" sz="1600" dirty="0"/>
          </a:p>
        </p:txBody>
      </p:sp>
      <p:pic>
        <p:nvPicPr>
          <p:cNvPr id="31750" name="Picture 6" descr="pi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675" y="4005263"/>
            <a:ext cx="2808288" cy="1260475"/>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4328" y="94753"/>
            <a:ext cx="1522727" cy="813967"/>
          </a:xfrm>
          <a:prstGeom prst="rect">
            <a:avLst/>
          </a:prstGeom>
        </p:spPr>
      </p:pic>
    </p:spTree>
    <p:extLst>
      <p:ext uri="{BB962C8B-B14F-4D97-AF65-F5344CB8AC3E}">
        <p14:creationId xmlns:p14="http://schemas.microsoft.com/office/powerpoint/2010/main" val="3368653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l"/>
            <a:r>
              <a:rPr lang="en-GB" sz="3600" dirty="0"/>
              <a:t>Protect your professional identity</a:t>
            </a:r>
          </a:p>
        </p:txBody>
      </p:sp>
      <p:pic>
        <p:nvPicPr>
          <p:cNvPr id="30724"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r="1138" b="7716"/>
          <a:stretch>
            <a:fillRect/>
          </a:stretch>
        </p:blipFill>
        <p:spPr>
          <a:xfrm>
            <a:off x="539750" y="1412875"/>
            <a:ext cx="8135938" cy="5040313"/>
          </a:xfrm>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4328" y="94753"/>
            <a:ext cx="1522727" cy="813967"/>
          </a:xfrm>
          <a:prstGeom prst="rect">
            <a:avLst/>
          </a:prstGeom>
        </p:spPr>
      </p:pic>
    </p:spTree>
    <p:extLst>
      <p:ext uri="{BB962C8B-B14F-4D97-AF65-F5344CB8AC3E}">
        <p14:creationId xmlns:p14="http://schemas.microsoft.com/office/powerpoint/2010/main" val="477760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r>
              <a:rPr lang="en-GB" dirty="0"/>
              <a:t>Check privacy </a:t>
            </a:r>
            <a:r>
              <a:rPr lang="en-GB" dirty="0" smtClean="0"/>
              <a:t>settings</a:t>
            </a:r>
            <a:endParaRPr lang="en-GB" dirty="0"/>
          </a:p>
        </p:txBody>
      </p:sp>
      <p:pic>
        <p:nvPicPr>
          <p:cNvPr id="2867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592263"/>
            <a:ext cx="38735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1444625"/>
            <a:ext cx="41783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6738" y="4641850"/>
            <a:ext cx="51117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4328" y="94753"/>
            <a:ext cx="1522727" cy="813967"/>
          </a:xfrm>
          <a:prstGeom prst="rect">
            <a:avLst/>
          </a:prstGeom>
        </p:spPr>
      </p:pic>
    </p:spTree>
    <p:extLst>
      <p:ext uri="{BB962C8B-B14F-4D97-AF65-F5344CB8AC3E}">
        <p14:creationId xmlns:p14="http://schemas.microsoft.com/office/powerpoint/2010/main" val="322491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549275"/>
            <a:ext cx="42545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4365625"/>
            <a:ext cx="35274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Rectangle 6"/>
          <p:cNvSpPr>
            <a:spLocks noChangeArrowheads="1"/>
          </p:cNvSpPr>
          <p:nvPr/>
        </p:nvSpPr>
        <p:spPr bwMode="auto">
          <a:xfrm>
            <a:off x="5580063" y="4437063"/>
            <a:ext cx="936625" cy="287337"/>
          </a:xfrm>
          <a:prstGeom prst="rect">
            <a:avLst/>
          </a:prstGeom>
          <a:solidFill>
            <a:srgbClr val="33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pic>
        <p:nvPicPr>
          <p:cNvPr id="6"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4328" y="94753"/>
            <a:ext cx="1522727" cy="813967"/>
          </a:xfrm>
          <a:prstGeom prst="rect">
            <a:avLst/>
          </a:prstGeom>
        </p:spPr>
      </p:pic>
    </p:spTree>
    <p:extLst>
      <p:ext uri="{BB962C8B-B14F-4D97-AF65-F5344CB8AC3E}">
        <p14:creationId xmlns:p14="http://schemas.microsoft.com/office/powerpoint/2010/main" val="1239073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ChangeArrowheads="1"/>
          </p:cNvSpPr>
          <p:nvPr/>
        </p:nvSpPr>
        <p:spPr bwMode="auto">
          <a:xfrm rot="-811861">
            <a:off x="376238" y="2376488"/>
            <a:ext cx="4572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000" b="1"/>
              <a:t>Explicit images believed to have been sent through messaging service Snapchat were reportedly put online, with threats from hackers to upload more.</a:t>
            </a:r>
          </a:p>
        </p:txBody>
      </p:sp>
      <p:pic>
        <p:nvPicPr>
          <p:cNvPr id="4301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7738" y="4365625"/>
            <a:ext cx="3362325"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02063" y="33337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7"/>
          <p:cNvSpPr>
            <a:spLocks noChangeArrowheads="1"/>
          </p:cNvSpPr>
          <p:nvPr/>
        </p:nvSpPr>
        <p:spPr bwMode="auto">
          <a:xfrm rot="713854">
            <a:off x="4411663" y="4457700"/>
            <a:ext cx="4572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000" b="1"/>
              <a:t>The usernames and phone numbers for 4.6 million Snapchat accounts have been downloaded by hackers, who temporarily posted the data online.</a:t>
            </a:r>
          </a:p>
        </p:txBody>
      </p:sp>
      <p:pic>
        <p:nvPicPr>
          <p:cNvPr id="430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1500" y="2205038"/>
            <a:ext cx="2786063"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4328" y="94753"/>
            <a:ext cx="1522727" cy="813967"/>
          </a:xfrm>
          <a:prstGeom prst="rect">
            <a:avLst/>
          </a:prstGeom>
        </p:spPr>
      </p:pic>
    </p:spTree>
    <p:extLst>
      <p:ext uri="{BB962C8B-B14F-4D97-AF65-F5344CB8AC3E}">
        <p14:creationId xmlns:p14="http://schemas.microsoft.com/office/powerpoint/2010/main" val="205766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l"/>
            <a:r>
              <a:rPr lang="en-GB"/>
              <a:t>Group activity …</a:t>
            </a:r>
          </a:p>
        </p:txBody>
      </p:sp>
      <p:sp>
        <p:nvSpPr>
          <p:cNvPr id="48131" name="Rectangle 3"/>
          <p:cNvSpPr>
            <a:spLocks noGrp="1" noChangeArrowheads="1"/>
          </p:cNvSpPr>
          <p:nvPr>
            <p:ph type="body" idx="1"/>
          </p:nvPr>
        </p:nvSpPr>
        <p:spPr/>
        <p:txBody>
          <a:bodyPr/>
          <a:lstStyle/>
          <a:p>
            <a:r>
              <a:rPr lang="en-GB" dirty="0" smtClean="0"/>
              <a:t>With the case study examples on your table, have a discussion in your group, explore each others thoughts and conclude whether you judge it to be safe or unsafe practice.</a:t>
            </a:r>
            <a:endParaRPr lang="en-GB" dirty="0"/>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94753"/>
            <a:ext cx="1522727" cy="813967"/>
          </a:xfrm>
          <a:prstGeom prst="rect">
            <a:avLst/>
          </a:prstGeom>
        </p:spPr>
      </p:pic>
    </p:spTree>
    <p:extLst>
      <p:ext uri="{BB962C8B-B14F-4D97-AF65-F5344CB8AC3E}">
        <p14:creationId xmlns:p14="http://schemas.microsoft.com/office/powerpoint/2010/main" val="180920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l"/>
            <a:r>
              <a:rPr lang="en-GB" dirty="0"/>
              <a:t>Online Reputation</a:t>
            </a:r>
          </a:p>
        </p:txBody>
      </p:sp>
      <p:sp>
        <p:nvSpPr>
          <p:cNvPr id="4099" name="Rectangle 3"/>
          <p:cNvSpPr>
            <a:spLocks noGrp="1" noChangeArrowheads="1"/>
          </p:cNvSpPr>
          <p:nvPr>
            <p:ph type="body" idx="1"/>
          </p:nvPr>
        </p:nvSpPr>
        <p:spPr>
          <a:xfrm>
            <a:off x="457200" y="1600200"/>
            <a:ext cx="8229600" cy="5068888"/>
          </a:xfrm>
        </p:spPr>
        <p:txBody>
          <a:bodyPr>
            <a:normAutofit lnSpcReduction="10000"/>
          </a:bodyPr>
          <a:lstStyle/>
          <a:p>
            <a:pPr>
              <a:lnSpc>
                <a:spcPct val="80000"/>
              </a:lnSpc>
              <a:buFontTx/>
              <a:buNone/>
            </a:pPr>
            <a:endParaRPr lang="en-GB" sz="1600" dirty="0"/>
          </a:p>
          <a:p>
            <a:pPr>
              <a:lnSpc>
                <a:spcPct val="80000"/>
              </a:lnSpc>
              <a:buFontTx/>
              <a:buNone/>
            </a:pPr>
            <a:r>
              <a:rPr lang="en-GB" sz="1600" dirty="0"/>
              <a:t>		</a:t>
            </a:r>
          </a:p>
          <a:p>
            <a:pPr>
              <a:lnSpc>
                <a:spcPct val="80000"/>
              </a:lnSpc>
              <a:buFontTx/>
              <a:buNone/>
            </a:pPr>
            <a:endParaRPr lang="en-GB" sz="1600" dirty="0"/>
          </a:p>
          <a:p>
            <a:pPr>
              <a:lnSpc>
                <a:spcPct val="80000"/>
              </a:lnSpc>
            </a:pPr>
            <a:r>
              <a:rPr lang="en-GB" sz="2000" dirty="0" smtClean="0"/>
              <a:t>Think </a:t>
            </a:r>
            <a:r>
              <a:rPr lang="en-GB" sz="2000" dirty="0"/>
              <a:t>before you post.</a:t>
            </a:r>
          </a:p>
          <a:p>
            <a:pPr>
              <a:lnSpc>
                <a:spcPct val="80000"/>
              </a:lnSpc>
              <a:buFontTx/>
              <a:buNone/>
            </a:pPr>
            <a:endParaRPr lang="en-GB" sz="2000" dirty="0"/>
          </a:p>
          <a:p>
            <a:pPr>
              <a:lnSpc>
                <a:spcPct val="80000"/>
              </a:lnSpc>
            </a:pPr>
            <a:r>
              <a:rPr lang="en-GB" sz="2000" dirty="0" smtClean="0"/>
              <a:t>Deactivate </a:t>
            </a:r>
            <a:r>
              <a:rPr lang="en-GB" sz="2000" dirty="0"/>
              <a:t>and Delete</a:t>
            </a:r>
          </a:p>
          <a:p>
            <a:pPr>
              <a:lnSpc>
                <a:spcPct val="80000"/>
              </a:lnSpc>
              <a:buFontTx/>
              <a:buNone/>
            </a:pPr>
            <a:endParaRPr lang="en-GB" sz="2000" dirty="0"/>
          </a:p>
          <a:p>
            <a:pPr>
              <a:lnSpc>
                <a:spcPct val="80000"/>
              </a:lnSpc>
            </a:pPr>
            <a:r>
              <a:rPr lang="en-GB" sz="2000" dirty="0" smtClean="0"/>
              <a:t>Make </a:t>
            </a:r>
            <a:r>
              <a:rPr lang="en-GB" sz="2000" dirty="0"/>
              <a:t>a positive footprint.</a:t>
            </a:r>
          </a:p>
          <a:p>
            <a:pPr>
              <a:lnSpc>
                <a:spcPct val="80000"/>
              </a:lnSpc>
              <a:buFontTx/>
              <a:buNone/>
            </a:pPr>
            <a:endParaRPr lang="en-GB" sz="2000" dirty="0"/>
          </a:p>
          <a:p>
            <a:pPr>
              <a:lnSpc>
                <a:spcPct val="80000"/>
              </a:lnSpc>
            </a:pPr>
            <a:r>
              <a:rPr lang="en-GB" sz="2000" dirty="0" smtClean="0"/>
              <a:t>Know </a:t>
            </a:r>
            <a:r>
              <a:rPr lang="en-GB" sz="2000" dirty="0"/>
              <a:t>your workplace policies</a:t>
            </a:r>
          </a:p>
          <a:p>
            <a:pPr>
              <a:lnSpc>
                <a:spcPct val="80000"/>
              </a:lnSpc>
              <a:buFontTx/>
              <a:buNone/>
            </a:pPr>
            <a:endParaRPr lang="en-GB" sz="2000" dirty="0"/>
          </a:p>
          <a:p>
            <a:pPr>
              <a:lnSpc>
                <a:spcPct val="80000"/>
              </a:lnSpc>
            </a:pPr>
            <a:r>
              <a:rPr lang="en-GB" sz="2000" dirty="0" smtClean="0"/>
              <a:t>Make </a:t>
            </a:r>
            <a:r>
              <a:rPr lang="en-GB" sz="2000" dirty="0"/>
              <a:t>sure your friends are your friends</a:t>
            </a:r>
          </a:p>
          <a:p>
            <a:pPr>
              <a:lnSpc>
                <a:spcPct val="80000"/>
              </a:lnSpc>
              <a:buFontTx/>
              <a:buNone/>
            </a:pPr>
            <a:endParaRPr lang="en-GB" sz="2000" dirty="0"/>
          </a:p>
          <a:p>
            <a:pPr>
              <a:lnSpc>
                <a:spcPct val="80000"/>
              </a:lnSpc>
            </a:pPr>
            <a:r>
              <a:rPr lang="en-GB" sz="2000" dirty="0" smtClean="0"/>
              <a:t>Young </a:t>
            </a:r>
            <a:r>
              <a:rPr lang="en-GB" sz="2000" dirty="0"/>
              <a:t>people should not be your friends (and parents)- maintain boundaries</a:t>
            </a:r>
          </a:p>
          <a:p>
            <a:pPr>
              <a:lnSpc>
                <a:spcPct val="80000"/>
              </a:lnSpc>
              <a:buFontTx/>
              <a:buNone/>
            </a:pPr>
            <a:endParaRPr lang="en-GB" sz="1800" dirty="0"/>
          </a:p>
          <a:p>
            <a:pPr>
              <a:lnSpc>
                <a:spcPct val="80000"/>
              </a:lnSpc>
              <a:buFontTx/>
              <a:buNone/>
            </a:pPr>
            <a:endParaRPr lang="en-GB" sz="1800" dirty="0"/>
          </a:p>
          <a:p>
            <a:pPr>
              <a:lnSpc>
                <a:spcPct val="80000"/>
              </a:lnSpc>
              <a:buFontTx/>
              <a:buNone/>
            </a:pPr>
            <a:endParaRPr lang="en-GB" sz="1800" dirty="0"/>
          </a:p>
          <a:p>
            <a:pPr>
              <a:lnSpc>
                <a:spcPct val="80000"/>
              </a:lnSpc>
              <a:buFontTx/>
              <a:buNone/>
            </a:pPr>
            <a:r>
              <a:rPr lang="en-GB" sz="900" dirty="0"/>
              <a:t>		</a:t>
            </a:r>
          </a:p>
          <a:p>
            <a:pPr>
              <a:lnSpc>
                <a:spcPct val="80000"/>
              </a:lnSpc>
              <a:buFontTx/>
              <a:buNone/>
            </a:pPr>
            <a:r>
              <a:rPr lang="en-GB" sz="900" dirty="0"/>
              <a:t>		</a:t>
            </a:r>
          </a:p>
          <a:p>
            <a:pPr>
              <a:lnSpc>
                <a:spcPct val="80000"/>
              </a:lnSpc>
              <a:buFontTx/>
              <a:buNone/>
            </a:pPr>
            <a:r>
              <a:rPr lang="en-GB" sz="900" dirty="0"/>
              <a:t>		</a:t>
            </a:r>
          </a:p>
        </p:txBody>
      </p:sp>
      <p:pic>
        <p:nvPicPr>
          <p:cNvPr id="4107" name="Picture 11" descr="social media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060575"/>
            <a:ext cx="13525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4328" y="94753"/>
            <a:ext cx="1522727" cy="813967"/>
          </a:xfrm>
          <a:prstGeom prst="rect">
            <a:avLst/>
          </a:prstGeom>
        </p:spPr>
      </p:pic>
    </p:spTree>
    <p:extLst>
      <p:ext uri="{BB962C8B-B14F-4D97-AF65-F5344CB8AC3E}">
        <p14:creationId xmlns:p14="http://schemas.microsoft.com/office/powerpoint/2010/main" val="16934472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457200" y="1196627"/>
            <a:ext cx="8229600" cy="4392613"/>
          </a:xfrm>
        </p:spPr>
        <p:txBody>
          <a:bodyPr/>
          <a:lstStyle/>
          <a:p>
            <a:r>
              <a:rPr lang="en-GB" dirty="0"/>
              <a:t>2011 TES Survey found 9% of teachers were friends with their pupils on social networking sites.</a:t>
            </a:r>
          </a:p>
          <a:p>
            <a:pPr>
              <a:buFontTx/>
              <a:buNone/>
            </a:pPr>
            <a:r>
              <a:rPr lang="en-GB" dirty="0"/>
              <a:t>Risks:</a:t>
            </a:r>
          </a:p>
          <a:p>
            <a:pPr>
              <a:buFontTx/>
              <a:buNone/>
            </a:pPr>
            <a:r>
              <a:rPr lang="en-GB" dirty="0"/>
              <a:t>	Allegations of inappropriate contact or conduct.</a:t>
            </a:r>
          </a:p>
          <a:p>
            <a:pPr>
              <a:buFontTx/>
              <a:buNone/>
            </a:pPr>
            <a:r>
              <a:rPr lang="en-GB" dirty="0"/>
              <a:t>	Sharing your personal information with a pupil.</a:t>
            </a:r>
          </a:p>
          <a:p>
            <a:endParaRPr lang="en-GB" dirty="0"/>
          </a:p>
        </p:txBody>
      </p:sp>
      <p:pic>
        <p:nvPicPr>
          <p:cNvPr id="25607" name="Picture 7" descr="anti sexting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5084763"/>
            <a:ext cx="1165225" cy="126365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4328" y="94753"/>
            <a:ext cx="1522727" cy="813967"/>
          </a:xfrm>
          <a:prstGeom prst="rect">
            <a:avLst/>
          </a:prstGeom>
        </p:spPr>
      </p:pic>
    </p:spTree>
    <p:extLst>
      <p:ext uri="{BB962C8B-B14F-4D97-AF65-F5344CB8AC3E}">
        <p14:creationId xmlns:p14="http://schemas.microsoft.com/office/powerpoint/2010/main" val="1901390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446088" y="2814638"/>
            <a:ext cx="8229600" cy="3284537"/>
          </a:xfrm>
        </p:spPr>
        <p:txBody>
          <a:bodyPr/>
          <a:lstStyle/>
          <a:p>
            <a:pPr algn="ctr">
              <a:buFontTx/>
              <a:buNone/>
            </a:pPr>
            <a:r>
              <a:rPr lang="en-GB" sz="2800"/>
              <a:t>	Many teachers use social networking services, Facebook and Twitter, in order to stay in touch with friends and family.</a:t>
            </a:r>
          </a:p>
          <a:p>
            <a:pPr algn="ctr">
              <a:buFontTx/>
              <a:buNone/>
            </a:pPr>
            <a:endParaRPr lang="en-GB" sz="2800"/>
          </a:p>
          <a:p>
            <a:pPr algn="ctr">
              <a:buFontTx/>
              <a:buNone/>
            </a:pPr>
            <a:r>
              <a:rPr lang="en-GB" sz="2800"/>
              <a:t>	This guide is designed to support your personal use of these services, keeping you, your students and your job safe. </a:t>
            </a:r>
          </a:p>
        </p:txBody>
      </p:sp>
      <p:pic>
        <p:nvPicPr>
          <p:cNvPr id="32775" name="Picture 15" descr="Instagram-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738" y="1198563"/>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8" descr="new_twitter_logo"/>
          <p:cNvPicPr>
            <a:picLocks noChangeAspect="1" noChangeArrowheads="1"/>
          </p:cNvPicPr>
          <p:nvPr/>
        </p:nvPicPr>
        <p:blipFill>
          <a:blip r:embed="rId4" cstate="print">
            <a:extLst>
              <a:ext uri="{28A0092B-C50C-407E-A947-70E740481C1C}">
                <a14:useLocalDpi xmlns:a14="http://schemas.microsoft.com/office/drawing/2010/main" val="0"/>
              </a:ext>
            </a:extLst>
          </a:blip>
          <a:srcRect l="17142" t="10544" r="17142" b="8913"/>
          <a:stretch>
            <a:fillRect/>
          </a:stretch>
        </p:blipFill>
        <p:spPr bwMode="auto">
          <a:xfrm>
            <a:off x="6445250" y="1270000"/>
            <a:ext cx="136842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11" descr="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6375" y="1196975"/>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4328" y="94753"/>
            <a:ext cx="1522727" cy="813967"/>
          </a:xfrm>
          <a:prstGeom prst="rect">
            <a:avLst/>
          </a:prstGeom>
        </p:spPr>
      </p:pic>
    </p:spTree>
    <p:extLst>
      <p:ext uri="{BB962C8B-B14F-4D97-AF65-F5344CB8AC3E}">
        <p14:creationId xmlns:p14="http://schemas.microsoft.com/office/powerpoint/2010/main" val="22382554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Autofit/>
          </a:bodyPr>
          <a:lstStyle/>
          <a:p>
            <a:pPr algn="l"/>
            <a:r>
              <a:rPr lang="en-GB" sz="4000" dirty="0"/>
              <a:t>Communication with Children </a:t>
            </a:r>
            <a:br>
              <a:rPr lang="en-GB" sz="4000" dirty="0"/>
            </a:br>
            <a:r>
              <a:rPr lang="en-GB" sz="4000" dirty="0" smtClean="0"/>
              <a:t>and </a:t>
            </a:r>
            <a:r>
              <a:rPr lang="en-GB" sz="4000" dirty="0"/>
              <a:t>Young People </a:t>
            </a:r>
          </a:p>
        </p:txBody>
      </p:sp>
      <p:sp>
        <p:nvSpPr>
          <p:cNvPr id="5123" name="Rectangle 3"/>
          <p:cNvSpPr>
            <a:spLocks noGrp="1" noChangeArrowheads="1"/>
          </p:cNvSpPr>
          <p:nvPr>
            <p:ph idx="1"/>
          </p:nvPr>
        </p:nvSpPr>
        <p:spPr/>
        <p:txBody>
          <a:bodyPr/>
          <a:lstStyle/>
          <a:p>
            <a:pPr>
              <a:lnSpc>
                <a:spcPct val="90000"/>
              </a:lnSpc>
              <a:buFontTx/>
              <a:buNone/>
            </a:pPr>
            <a:r>
              <a:rPr lang="en-GB" sz="2400" dirty="0"/>
              <a:t>	</a:t>
            </a:r>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94753"/>
            <a:ext cx="1522727" cy="813967"/>
          </a:xfrm>
          <a:prstGeom prst="rect">
            <a:avLst/>
          </a:prstGeom>
        </p:spPr>
      </p:pic>
      <p:sp>
        <p:nvSpPr>
          <p:cNvPr id="6" name="Rectangle 3"/>
          <p:cNvSpPr txBox="1">
            <a:spLocks noChangeArrowheads="1"/>
          </p:cNvSpPr>
          <p:nvPr/>
        </p:nvSpPr>
        <p:spPr>
          <a:xfrm>
            <a:off x="457200" y="1700808"/>
            <a:ext cx="8229600" cy="4032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n-GB" sz="2800" dirty="0" smtClean="0"/>
              <a:t>Clear &amp; explicit professional boundaries.</a:t>
            </a:r>
          </a:p>
          <a:p>
            <a:pPr>
              <a:lnSpc>
                <a:spcPct val="120000"/>
              </a:lnSpc>
            </a:pPr>
            <a:r>
              <a:rPr lang="en-GB" sz="2800" dirty="0" smtClean="0"/>
              <a:t>Personal information.</a:t>
            </a:r>
          </a:p>
          <a:p>
            <a:pPr>
              <a:lnSpc>
                <a:spcPct val="120000"/>
              </a:lnSpc>
            </a:pPr>
            <a:r>
              <a:rPr lang="en-GB" sz="2800" dirty="0" smtClean="0"/>
              <a:t>Do not respond to messages!</a:t>
            </a:r>
          </a:p>
          <a:p>
            <a:pPr>
              <a:lnSpc>
                <a:spcPct val="120000"/>
              </a:lnSpc>
            </a:pPr>
            <a:r>
              <a:rPr lang="en-GB" sz="2800" dirty="0" smtClean="0"/>
              <a:t>Clear &amp; transparent practice.</a:t>
            </a:r>
            <a:endParaRPr lang="en-GB" sz="2800" dirty="0"/>
          </a:p>
        </p:txBody>
      </p:sp>
    </p:spTree>
    <p:extLst>
      <p:ext uri="{BB962C8B-B14F-4D97-AF65-F5344CB8AC3E}">
        <p14:creationId xmlns:p14="http://schemas.microsoft.com/office/powerpoint/2010/main" val="13224265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88640"/>
            <a:ext cx="8229600" cy="1143000"/>
          </a:xfrm>
        </p:spPr>
        <p:txBody>
          <a:bodyPr>
            <a:normAutofit/>
          </a:bodyPr>
          <a:lstStyle/>
          <a:p>
            <a:pPr algn="l"/>
            <a:r>
              <a:rPr lang="en-GB" sz="3200" dirty="0"/>
              <a:t>Communication with Children </a:t>
            </a:r>
            <a:r>
              <a:rPr lang="en-GB" sz="3200" dirty="0" smtClean="0"/>
              <a:t/>
            </a:r>
            <a:br>
              <a:rPr lang="en-GB" sz="3200" dirty="0" smtClean="0"/>
            </a:br>
            <a:r>
              <a:rPr lang="en-GB" sz="3200" dirty="0" smtClean="0"/>
              <a:t>and </a:t>
            </a:r>
            <a:r>
              <a:rPr lang="en-GB" sz="3200" dirty="0"/>
              <a:t>Young People</a:t>
            </a:r>
          </a:p>
        </p:txBody>
      </p:sp>
      <p:sp>
        <p:nvSpPr>
          <p:cNvPr id="9219" name="Rectangle 3"/>
          <p:cNvSpPr>
            <a:spLocks noGrp="1" noChangeArrowheads="1"/>
          </p:cNvSpPr>
          <p:nvPr>
            <p:ph type="body" idx="1"/>
          </p:nvPr>
        </p:nvSpPr>
        <p:spPr>
          <a:xfrm>
            <a:off x="457200" y="1340768"/>
            <a:ext cx="8229600" cy="5257800"/>
          </a:xfrm>
        </p:spPr>
        <p:txBody>
          <a:bodyPr>
            <a:noAutofit/>
          </a:bodyPr>
          <a:lstStyle/>
          <a:p>
            <a:pPr>
              <a:lnSpc>
                <a:spcPct val="120000"/>
              </a:lnSpc>
            </a:pPr>
            <a:r>
              <a:rPr lang="en-GB" sz="2000" dirty="0" smtClean="0"/>
              <a:t>Have  </a:t>
            </a:r>
            <a:r>
              <a:rPr lang="en-GB" sz="2000" dirty="0"/>
              <a:t>a communication policy which specifies  acceptable  and permissible modes of communication </a:t>
            </a:r>
          </a:p>
          <a:p>
            <a:pPr>
              <a:lnSpc>
                <a:spcPct val="120000"/>
              </a:lnSpc>
            </a:pPr>
            <a:r>
              <a:rPr lang="en-GB" sz="2000" dirty="0" smtClean="0"/>
              <a:t>Personal details</a:t>
            </a:r>
            <a:endParaRPr lang="en-GB" sz="2000" dirty="0"/>
          </a:p>
          <a:p>
            <a:pPr>
              <a:lnSpc>
                <a:spcPct val="120000"/>
              </a:lnSpc>
            </a:pPr>
            <a:r>
              <a:rPr lang="en-GB" sz="2000" dirty="0" smtClean="0"/>
              <a:t>Use school equipment</a:t>
            </a:r>
          </a:p>
          <a:p>
            <a:pPr>
              <a:lnSpc>
                <a:spcPct val="120000"/>
              </a:lnSpc>
            </a:pPr>
            <a:r>
              <a:rPr lang="en-GB" sz="2000" dirty="0" smtClean="0"/>
              <a:t>Consent</a:t>
            </a:r>
            <a:endParaRPr lang="en-GB" sz="2000" dirty="0"/>
          </a:p>
          <a:p>
            <a:pPr>
              <a:lnSpc>
                <a:spcPct val="120000"/>
              </a:lnSpc>
            </a:pPr>
            <a:r>
              <a:rPr lang="en-GB" sz="2000" dirty="0"/>
              <a:t>only make contact with children for professional </a:t>
            </a:r>
            <a:r>
              <a:rPr lang="en-GB" sz="2000" dirty="0" smtClean="0"/>
              <a:t>reasons</a:t>
            </a:r>
          </a:p>
          <a:p>
            <a:pPr>
              <a:lnSpc>
                <a:spcPct val="120000"/>
              </a:lnSpc>
            </a:pPr>
            <a:r>
              <a:rPr lang="en-GB" sz="2000" dirty="0" smtClean="0"/>
              <a:t>recognise </a:t>
            </a:r>
            <a:r>
              <a:rPr lang="en-GB" sz="2000" dirty="0"/>
              <a:t>that text messaging is rarely an appropriate response to a child in a crisis situation or at risk of harm</a:t>
            </a:r>
            <a:r>
              <a:rPr lang="en-GB" sz="2000" dirty="0" smtClean="0"/>
              <a:t>.</a:t>
            </a:r>
          </a:p>
          <a:p>
            <a:pPr>
              <a:lnSpc>
                <a:spcPct val="120000"/>
              </a:lnSpc>
            </a:pPr>
            <a:r>
              <a:rPr lang="en-GB" sz="2000" dirty="0" smtClean="0"/>
              <a:t>Not </a:t>
            </a:r>
            <a:r>
              <a:rPr lang="en-GB" sz="2000" dirty="0"/>
              <a:t>use internet or web-based communication channels  to send personal messages to  a child/young person </a:t>
            </a:r>
          </a:p>
          <a:p>
            <a:pPr>
              <a:lnSpc>
                <a:spcPct val="120000"/>
              </a:lnSpc>
            </a:pPr>
            <a:r>
              <a:rPr lang="en-GB" sz="2000" dirty="0"/>
              <a:t>ensure that if a social networking site is used, details are not shared with children and young people and privacy settings are set at </a:t>
            </a:r>
            <a:r>
              <a:rPr lang="en-GB" sz="2000" dirty="0" smtClean="0"/>
              <a:t>maximum.</a:t>
            </a:r>
            <a:endParaRPr lang="en-GB" sz="2000" dirty="0"/>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94753"/>
            <a:ext cx="1522727" cy="813967"/>
          </a:xfrm>
          <a:prstGeom prst="rect">
            <a:avLst/>
          </a:prstGeom>
        </p:spPr>
      </p:pic>
    </p:spTree>
    <p:extLst>
      <p:ext uri="{BB962C8B-B14F-4D97-AF65-F5344CB8AC3E}">
        <p14:creationId xmlns:p14="http://schemas.microsoft.com/office/powerpoint/2010/main" val="651331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l"/>
            <a:r>
              <a:rPr lang="en-GB" dirty="0"/>
              <a:t>Underpinning principles</a:t>
            </a:r>
          </a:p>
        </p:txBody>
      </p:sp>
      <p:sp>
        <p:nvSpPr>
          <p:cNvPr id="34819" name="Rectangle 3"/>
          <p:cNvSpPr>
            <a:spLocks noGrp="1" noChangeArrowheads="1"/>
          </p:cNvSpPr>
          <p:nvPr>
            <p:ph type="body" idx="1"/>
          </p:nvPr>
        </p:nvSpPr>
        <p:spPr/>
        <p:txBody>
          <a:bodyPr/>
          <a:lstStyle/>
          <a:p>
            <a:pPr>
              <a:lnSpc>
                <a:spcPct val="80000"/>
              </a:lnSpc>
            </a:pPr>
            <a:r>
              <a:rPr lang="en-GB" sz="2400"/>
              <a:t>Adults who work with children are responsible for their own actions and behaviour and should avoid any conduct which would lead any reasonable person to question their motivation and intentions.</a:t>
            </a:r>
          </a:p>
          <a:p>
            <a:pPr>
              <a:lnSpc>
                <a:spcPct val="80000"/>
              </a:lnSpc>
            </a:pPr>
            <a:endParaRPr lang="en-GB" sz="2400"/>
          </a:p>
          <a:p>
            <a:pPr>
              <a:lnSpc>
                <a:spcPct val="80000"/>
              </a:lnSpc>
            </a:pPr>
            <a:r>
              <a:rPr lang="en-GB" sz="2400"/>
              <a:t>Adults should work and be seen to work, in an open and transparent way.</a:t>
            </a:r>
          </a:p>
          <a:p>
            <a:pPr>
              <a:lnSpc>
                <a:spcPct val="80000"/>
              </a:lnSpc>
              <a:buFontTx/>
              <a:buNone/>
            </a:pPr>
            <a:endParaRPr lang="en-GB" sz="2400"/>
          </a:p>
          <a:p>
            <a:pPr>
              <a:lnSpc>
                <a:spcPct val="80000"/>
              </a:lnSpc>
            </a:pPr>
            <a:r>
              <a:rPr lang="en-GB" sz="2400"/>
              <a:t>The same professional standards should always be applied regardless of culture, disability, gender, language, racial origin, religious belief and/or sexual identity.</a:t>
            </a:r>
          </a:p>
          <a:p>
            <a:pPr>
              <a:lnSpc>
                <a:spcPct val="80000"/>
              </a:lnSpc>
            </a:pPr>
            <a:endParaRPr lang="en-GB" sz="2400"/>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94753"/>
            <a:ext cx="1522727" cy="813967"/>
          </a:xfrm>
          <a:prstGeom prst="rect">
            <a:avLst/>
          </a:prstGeom>
        </p:spPr>
      </p:pic>
    </p:spTree>
    <p:extLst>
      <p:ext uri="{BB962C8B-B14F-4D97-AF65-F5344CB8AC3E}">
        <p14:creationId xmlns:p14="http://schemas.microsoft.com/office/powerpoint/2010/main" val="34691350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457200" y="836613"/>
            <a:ext cx="8229600" cy="5289550"/>
          </a:xfrm>
        </p:spPr>
        <p:txBody>
          <a:bodyPr/>
          <a:lstStyle/>
          <a:p>
            <a:pPr>
              <a:buFontTx/>
              <a:buNone/>
            </a:pPr>
            <a:r>
              <a:rPr lang="en-GB" b="1"/>
              <a:t>Remember</a:t>
            </a:r>
          </a:p>
          <a:p>
            <a:pPr>
              <a:buFontTx/>
              <a:buNone/>
            </a:pPr>
            <a:endParaRPr lang="en-GB" b="1">
              <a:solidFill>
                <a:srgbClr val="FF0000"/>
              </a:solidFill>
            </a:endParaRPr>
          </a:p>
          <a:p>
            <a:pPr>
              <a:buFontTx/>
              <a:buNone/>
            </a:pPr>
            <a:r>
              <a:rPr lang="en-GB" b="1"/>
              <a:t>   </a:t>
            </a:r>
            <a:r>
              <a:rPr lang="en-GB" b="1">
                <a:solidFill>
                  <a:srgbClr val="FF0000"/>
                </a:solidFill>
              </a:rPr>
              <a:t>“Absolutely without fail – challenge poor practice or performance. If you ignore or collude with poor practice it makes it harder to sound the alarm when things go wrong”</a:t>
            </a:r>
          </a:p>
          <a:p>
            <a:pPr>
              <a:buFontTx/>
              <a:buNone/>
            </a:pPr>
            <a:endParaRPr lang="en-GB" b="1">
              <a:solidFill>
                <a:srgbClr val="FF0000"/>
              </a:solidFill>
            </a:endParaRPr>
          </a:p>
          <a:p>
            <a:pPr>
              <a:buFontTx/>
              <a:buNone/>
            </a:pPr>
            <a:r>
              <a:rPr lang="en-GB" sz="2400" b="1"/>
              <a:t>Sounding the alarm: Barnados</a:t>
            </a:r>
          </a:p>
          <a:p>
            <a:pPr>
              <a:buFontTx/>
              <a:buNone/>
            </a:pPr>
            <a:endParaRPr lang="en-GB" b="1"/>
          </a:p>
        </p:txBody>
      </p:sp>
      <p:pic>
        <p:nvPicPr>
          <p:cNvPr id="37891" name="Picture 3"/>
          <p:cNvPicPr>
            <a:picLocks noGrp="1" noChangeAspect="1" noChangeArrowheads="1"/>
          </p:cNvPicPr>
          <p:nvPr>
            <p:ph type="title"/>
          </p:nvPr>
        </p:nvPicPr>
        <p:blipFill>
          <a:blip r:embed="rId3" cstate="print">
            <a:extLst>
              <a:ext uri="{28A0092B-C50C-407E-A947-70E740481C1C}">
                <a14:useLocalDpi xmlns:a14="http://schemas.microsoft.com/office/drawing/2010/main" val="0"/>
              </a:ext>
            </a:extLst>
          </a:blip>
          <a:srcRect/>
          <a:stretch>
            <a:fillRect/>
          </a:stretch>
        </p:blipFill>
        <p:spPr>
          <a:xfrm>
            <a:off x="6372200" y="5013176"/>
            <a:ext cx="1076325" cy="1081087"/>
          </a:xfrm>
          <a:noFill/>
          <a:ln/>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4328" y="94753"/>
            <a:ext cx="1522727" cy="813967"/>
          </a:xfrm>
          <a:prstGeom prst="rect">
            <a:avLst/>
          </a:prstGeom>
        </p:spPr>
      </p:pic>
    </p:spTree>
    <p:extLst>
      <p:ext uri="{BB962C8B-B14F-4D97-AF65-F5344CB8AC3E}">
        <p14:creationId xmlns:p14="http://schemas.microsoft.com/office/powerpoint/2010/main" val="3188312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Do we know what we’re talking about?</a:t>
            </a:r>
            <a:endParaRPr lang="en-GB" dirty="0"/>
          </a:p>
        </p:txBody>
      </p:sp>
      <p:sp>
        <p:nvSpPr>
          <p:cNvPr id="3" name="Content Placeholder 2"/>
          <p:cNvSpPr>
            <a:spLocks noGrp="1"/>
          </p:cNvSpPr>
          <p:nvPr>
            <p:ph idx="1"/>
          </p:nvPr>
        </p:nvSpPr>
        <p:spPr/>
        <p:txBody>
          <a:bodyPr/>
          <a:lstStyle/>
          <a:p>
            <a:pPr marL="0" indent="0">
              <a:buNone/>
            </a:pPr>
            <a:r>
              <a:rPr lang="en-GB" dirty="0" smtClean="0"/>
              <a:t>Activity</a:t>
            </a:r>
            <a:endParaRPr lang="en-GB" dirty="0"/>
          </a:p>
        </p:txBody>
      </p:sp>
    </p:spTree>
    <p:extLst>
      <p:ext uri="{BB962C8B-B14F-4D97-AF65-F5344CB8AC3E}">
        <p14:creationId xmlns:p14="http://schemas.microsoft.com/office/powerpoint/2010/main" val="567824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485800"/>
            <a:ext cx="8229600" cy="1143000"/>
          </a:xfrm>
        </p:spPr>
        <p:txBody>
          <a:bodyPr>
            <a:normAutofit fontScale="90000"/>
          </a:bodyPr>
          <a:lstStyle/>
          <a:p>
            <a:pPr algn="l"/>
            <a:r>
              <a:rPr lang="en-GB" sz="4900" dirty="0"/>
              <a:t>How digitally savvy are you?</a:t>
            </a:r>
            <a:r>
              <a:rPr lang="en-GB" sz="4000" dirty="0"/>
              <a:t/>
            </a:r>
            <a:br>
              <a:rPr lang="en-GB" sz="4000" dirty="0"/>
            </a:br>
            <a:endParaRPr lang="en-GB" sz="4000" dirty="0"/>
          </a:p>
        </p:txBody>
      </p:sp>
      <p:sp>
        <p:nvSpPr>
          <p:cNvPr id="19459" name="Rectangle 3"/>
          <p:cNvSpPr>
            <a:spLocks noGrp="1" noChangeArrowheads="1"/>
          </p:cNvSpPr>
          <p:nvPr>
            <p:ph type="body" idx="1"/>
          </p:nvPr>
        </p:nvSpPr>
        <p:spPr/>
        <p:txBody>
          <a:bodyPr/>
          <a:lstStyle/>
          <a:p>
            <a:pPr>
              <a:lnSpc>
                <a:spcPct val="90000"/>
              </a:lnSpc>
              <a:buFontTx/>
              <a:buNone/>
            </a:pPr>
            <a:r>
              <a:rPr lang="en-GB" sz="2800" dirty="0"/>
              <a:t>Who uses…</a:t>
            </a:r>
          </a:p>
          <a:p>
            <a:pPr>
              <a:lnSpc>
                <a:spcPct val="90000"/>
              </a:lnSpc>
            </a:pPr>
            <a:endParaRPr lang="en-GB" sz="2800" dirty="0"/>
          </a:p>
          <a:p>
            <a:pPr>
              <a:lnSpc>
                <a:spcPct val="90000"/>
              </a:lnSpc>
            </a:pPr>
            <a:r>
              <a:rPr lang="en-GB" sz="2800" dirty="0"/>
              <a:t>Facebook</a:t>
            </a:r>
          </a:p>
          <a:p>
            <a:pPr>
              <a:lnSpc>
                <a:spcPct val="90000"/>
              </a:lnSpc>
            </a:pPr>
            <a:r>
              <a:rPr lang="en-GB" sz="2800" dirty="0"/>
              <a:t>Twitter</a:t>
            </a:r>
          </a:p>
          <a:p>
            <a:pPr>
              <a:lnSpc>
                <a:spcPct val="90000"/>
              </a:lnSpc>
            </a:pPr>
            <a:r>
              <a:rPr lang="en-GB" sz="2800" dirty="0"/>
              <a:t>E-bay</a:t>
            </a:r>
          </a:p>
          <a:p>
            <a:pPr>
              <a:lnSpc>
                <a:spcPct val="90000"/>
              </a:lnSpc>
            </a:pPr>
            <a:r>
              <a:rPr lang="en-GB" sz="2800" dirty="0"/>
              <a:t>Amazon</a:t>
            </a:r>
          </a:p>
          <a:p>
            <a:pPr>
              <a:lnSpc>
                <a:spcPct val="90000"/>
              </a:lnSpc>
            </a:pPr>
            <a:r>
              <a:rPr lang="en-GB" sz="2800" dirty="0"/>
              <a:t>Instagram</a:t>
            </a:r>
          </a:p>
          <a:p>
            <a:pPr>
              <a:lnSpc>
                <a:spcPct val="90000"/>
              </a:lnSpc>
            </a:pPr>
            <a:r>
              <a:rPr lang="en-GB" sz="2800" dirty="0"/>
              <a:t>Snap Chat</a:t>
            </a:r>
          </a:p>
          <a:p>
            <a:pPr>
              <a:lnSpc>
                <a:spcPct val="90000"/>
              </a:lnSpc>
            </a:pPr>
            <a:r>
              <a:rPr lang="en-GB" sz="2800" dirty="0"/>
              <a:t>Dating </a:t>
            </a:r>
            <a:r>
              <a:rPr lang="en-GB" sz="2800" dirty="0" smtClean="0"/>
              <a:t>sites</a:t>
            </a:r>
            <a:endParaRPr lang="en-GB" sz="2800" dirty="0"/>
          </a:p>
        </p:txBody>
      </p:sp>
      <p:pic>
        <p:nvPicPr>
          <p:cNvPr id="19462" name="Picture 6" descr="it_photo_120757"/>
          <p:cNvPicPr>
            <a:picLocks noChangeAspect="1" noChangeArrowheads="1"/>
          </p:cNvPicPr>
          <p:nvPr/>
        </p:nvPicPr>
        <p:blipFill>
          <a:blip r:embed="rId3">
            <a:extLst>
              <a:ext uri="{28A0092B-C50C-407E-A947-70E740481C1C}">
                <a14:useLocalDpi xmlns:a14="http://schemas.microsoft.com/office/drawing/2010/main" val="0"/>
              </a:ext>
            </a:extLst>
          </a:blip>
          <a:srcRect l="18306" r="19516"/>
          <a:stretch>
            <a:fillRect/>
          </a:stretch>
        </p:blipFill>
        <p:spPr bwMode="auto">
          <a:xfrm>
            <a:off x="4932363" y="2498725"/>
            <a:ext cx="3095625" cy="2801938"/>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4328" y="94753"/>
            <a:ext cx="1522727" cy="813967"/>
          </a:xfrm>
          <a:prstGeom prst="rect">
            <a:avLst/>
          </a:prstGeom>
        </p:spPr>
      </p:pic>
    </p:spTree>
    <p:extLst>
      <p:ext uri="{BB962C8B-B14F-4D97-AF65-F5344CB8AC3E}">
        <p14:creationId xmlns:p14="http://schemas.microsoft.com/office/powerpoint/2010/main" val="1413788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l"/>
            <a:r>
              <a:rPr lang="en-GB" dirty="0"/>
              <a:t>Positives</a:t>
            </a:r>
          </a:p>
        </p:txBody>
      </p:sp>
      <p:sp>
        <p:nvSpPr>
          <p:cNvPr id="20483" name="Rectangle 3"/>
          <p:cNvSpPr>
            <a:spLocks noGrp="1" noChangeArrowheads="1"/>
          </p:cNvSpPr>
          <p:nvPr>
            <p:ph type="body" idx="1"/>
          </p:nvPr>
        </p:nvSpPr>
        <p:spPr/>
        <p:txBody>
          <a:bodyPr/>
          <a:lstStyle/>
          <a:p>
            <a:r>
              <a:rPr lang="en-GB" dirty="0"/>
              <a:t>Fun, friendship, fitting in</a:t>
            </a:r>
          </a:p>
          <a:p>
            <a:r>
              <a:rPr lang="en-GB" dirty="0"/>
              <a:t>Identity development</a:t>
            </a:r>
          </a:p>
          <a:p>
            <a:r>
              <a:rPr lang="en-GB" dirty="0"/>
              <a:t>School work and studying</a:t>
            </a:r>
          </a:p>
          <a:p>
            <a:r>
              <a:rPr lang="en-GB" dirty="0"/>
              <a:t>Relationship - Dating</a:t>
            </a:r>
          </a:p>
          <a:p>
            <a:r>
              <a:rPr lang="en-GB" dirty="0"/>
              <a:t>Creativity and showcasing talents</a:t>
            </a:r>
          </a:p>
          <a:p>
            <a:r>
              <a:rPr lang="en-GB" dirty="0"/>
              <a:t>Accessing information; Research</a:t>
            </a:r>
          </a:p>
          <a:p>
            <a:r>
              <a:rPr lang="en-GB" dirty="0"/>
              <a:t>Developing digital skills for life and work</a:t>
            </a:r>
          </a:p>
          <a:p>
            <a:endParaRPr lang="en-GB" dirty="0"/>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94753"/>
            <a:ext cx="1522727" cy="813967"/>
          </a:xfrm>
          <a:prstGeom prst="rect">
            <a:avLst/>
          </a:prstGeom>
        </p:spPr>
      </p:pic>
    </p:spTree>
    <p:extLst>
      <p:ext uri="{BB962C8B-B14F-4D97-AF65-F5344CB8AC3E}">
        <p14:creationId xmlns:p14="http://schemas.microsoft.com/office/powerpoint/2010/main" val="2605262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algn="l"/>
            <a:r>
              <a:rPr lang="en-GB" sz="4000" dirty="0"/>
              <a:t>Types of risk/ Referrals to LADO</a:t>
            </a:r>
          </a:p>
        </p:txBody>
      </p:sp>
      <p:sp>
        <p:nvSpPr>
          <p:cNvPr id="21507" name="Rectangle 3"/>
          <p:cNvSpPr>
            <a:spLocks noGrp="1" noChangeArrowheads="1"/>
          </p:cNvSpPr>
          <p:nvPr>
            <p:ph type="body" idx="1"/>
          </p:nvPr>
        </p:nvSpPr>
        <p:spPr/>
        <p:txBody>
          <a:bodyPr/>
          <a:lstStyle/>
          <a:p>
            <a:pPr>
              <a:lnSpc>
                <a:spcPct val="90000"/>
              </a:lnSpc>
            </a:pPr>
            <a:r>
              <a:rPr lang="en-GB"/>
              <a:t>Insecure personal data</a:t>
            </a:r>
          </a:p>
          <a:p>
            <a:pPr>
              <a:lnSpc>
                <a:spcPct val="90000"/>
              </a:lnSpc>
            </a:pPr>
            <a:r>
              <a:rPr lang="en-GB"/>
              <a:t>Bullying</a:t>
            </a:r>
          </a:p>
          <a:p>
            <a:pPr>
              <a:lnSpc>
                <a:spcPct val="90000"/>
              </a:lnSpc>
            </a:pPr>
            <a:r>
              <a:rPr lang="en-GB"/>
              <a:t>Sexual Predators</a:t>
            </a:r>
          </a:p>
          <a:p>
            <a:pPr>
              <a:lnSpc>
                <a:spcPct val="90000"/>
              </a:lnSpc>
            </a:pPr>
            <a:r>
              <a:rPr lang="en-GB"/>
              <a:t>Mis-use of personal images</a:t>
            </a:r>
          </a:p>
          <a:p>
            <a:pPr>
              <a:lnSpc>
                <a:spcPct val="90000"/>
              </a:lnSpc>
            </a:pPr>
            <a:r>
              <a:rPr lang="en-GB"/>
              <a:t>Illegality</a:t>
            </a:r>
          </a:p>
          <a:p>
            <a:pPr>
              <a:lnSpc>
                <a:spcPct val="90000"/>
              </a:lnSpc>
            </a:pPr>
            <a:r>
              <a:rPr lang="en-GB"/>
              <a:t>Not adhering to workplace policies </a:t>
            </a:r>
          </a:p>
          <a:p>
            <a:pPr>
              <a:lnSpc>
                <a:spcPct val="90000"/>
              </a:lnSpc>
            </a:pPr>
            <a:r>
              <a:rPr lang="en-GB"/>
              <a:t>Inappropriate friends</a:t>
            </a:r>
          </a:p>
          <a:p>
            <a:pPr>
              <a:lnSpc>
                <a:spcPct val="90000"/>
              </a:lnSpc>
            </a:pPr>
            <a:r>
              <a:rPr lang="en-GB"/>
              <a:t>Reputation of your workplace</a:t>
            </a:r>
          </a:p>
          <a:p>
            <a:pPr>
              <a:lnSpc>
                <a:spcPct val="90000"/>
              </a:lnSpc>
            </a:pPr>
            <a:endParaRPr lang="en-GB"/>
          </a:p>
          <a:p>
            <a:pPr>
              <a:lnSpc>
                <a:spcPct val="90000"/>
              </a:lnSpc>
            </a:pPr>
            <a:endParaRPr lang="en-GB"/>
          </a:p>
          <a:p>
            <a:pPr>
              <a:lnSpc>
                <a:spcPct val="90000"/>
              </a:lnSpc>
            </a:pPr>
            <a:endParaRPr lang="en-GB"/>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94753"/>
            <a:ext cx="1522727" cy="813967"/>
          </a:xfrm>
          <a:prstGeom prst="rect">
            <a:avLst/>
          </a:prstGeom>
        </p:spPr>
      </p:pic>
    </p:spTree>
    <p:extLst>
      <p:ext uri="{BB962C8B-B14F-4D97-AF65-F5344CB8AC3E}">
        <p14:creationId xmlns:p14="http://schemas.microsoft.com/office/powerpoint/2010/main" val="289925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1663" t="20206" r="47771" b="9827"/>
          <a:stretch>
            <a:fillRect/>
          </a:stretch>
        </p:blipFill>
        <p:spPr>
          <a:xfrm>
            <a:off x="1260475" y="1250950"/>
            <a:ext cx="6624638" cy="4770438"/>
          </a:xfrm>
        </p:spPr>
      </p:pic>
      <p:pic>
        <p:nvPicPr>
          <p:cNvPr id="4"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4328" y="94753"/>
            <a:ext cx="1522727" cy="813967"/>
          </a:xfrm>
          <a:prstGeom prst="rect">
            <a:avLst/>
          </a:prstGeom>
        </p:spPr>
      </p:pic>
    </p:spTree>
    <p:extLst>
      <p:ext uri="{BB962C8B-B14F-4D97-AF65-F5344CB8AC3E}">
        <p14:creationId xmlns:p14="http://schemas.microsoft.com/office/powerpoint/2010/main" val="2769698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l"/>
            <a:r>
              <a:rPr lang="en-GB" dirty="0"/>
              <a:t>Online Reputation</a:t>
            </a:r>
          </a:p>
        </p:txBody>
      </p:sp>
      <p:sp>
        <p:nvSpPr>
          <p:cNvPr id="24579" name="Rectangle 3"/>
          <p:cNvSpPr>
            <a:spLocks noGrp="1" noChangeArrowheads="1"/>
          </p:cNvSpPr>
          <p:nvPr>
            <p:ph type="body" idx="1"/>
          </p:nvPr>
        </p:nvSpPr>
        <p:spPr/>
        <p:txBody>
          <a:bodyPr/>
          <a:lstStyle/>
          <a:p>
            <a:r>
              <a:rPr lang="en-GB"/>
              <a:t>Treat all information that you post as being potentially public and act accordingly. </a:t>
            </a:r>
          </a:p>
          <a:p>
            <a:r>
              <a:rPr lang="en-GB"/>
              <a:t>2010 Survey by Microsoft found that 41% of employers in the UK rejected candidates due to data found online.</a:t>
            </a:r>
          </a:p>
          <a:p>
            <a:r>
              <a:rPr lang="en-GB"/>
              <a:t>AVG reported in 2010 that 23% of unborn babies in 10 countries already have a digital footprint.</a:t>
            </a:r>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94753"/>
            <a:ext cx="1522727" cy="813967"/>
          </a:xfrm>
          <a:prstGeom prst="rect">
            <a:avLst/>
          </a:prstGeom>
        </p:spPr>
      </p:pic>
    </p:spTree>
    <p:extLst>
      <p:ext uri="{BB962C8B-B14F-4D97-AF65-F5344CB8AC3E}">
        <p14:creationId xmlns:p14="http://schemas.microsoft.com/office/powerpoint/2010/main" val="293808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993775"/>
          </a:xfrm>
        </p:spPr>
        <p:txBody>
          <a:bodyPr>
            <a:normAutofit fontScale="90000"/>
          </a:bodyPr>
          <a:lstStyle/>
          <a:p>
            <a:r>
              <a:rPr lang="en-GB" sz="3200" dirty="0"/>
              <a:t>Protect your on line reputation</a:t>
            </a:r>
            <a:br>
              <a:rPr lang="en-GB" sz="3200" dirty="0"/>
            </a:br>
            <a:r>
              <a:rPr lang="en-GB" sz="3200" dirty="0"/>
              <a:t>Search yourself online</a:t>
            </a:r>
          </a:p>
        </p:txBody>
      </p:sp>
      <p:pic>
        <p:nvPicPr>
          <p:cNvPr id="27661" name="Picture 13"/>
          <p:cNvPicPr>
            <a:picLocks noChangeAspect="1" noChangeArrowheads="1"/>
          </p:cNvPicPr>
          <p:nvPr/>
        </p:nvPicPr>
        <p:blipFill>
          <a:blip r:embed="rId3">
            <a:extLst>
              <a:ext uri="{28A0092B-C50C-407E-A947-70E740481C1C}">
                <a14:useLocalDpi xmlns:a14="http://schemas.microsoft.com/office/drawing/2010/main" val="0"/>
              </a:ext>
            </a:extLst>
          </a:blip>
          <a:srcRect t="7921" r="51843" b="4703"/>
          <a:stretch>
            <a:fillRect/>
          </a:stretch>
        </p:blipFill>
        <p:spPr bwMode="auto">
          <a:xfrm>
            <a:off x="2185988" y="1341438"/>
            <a:ext cx="4762500"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4328" y="94753"/>
            <a:ext cx="1522727" cy="813967"/>
          </a:xfrm>
          <a:prstGeom prst="rect">
            <a:avLst/>
          </a:prstGeom>
        </p:spPr>
      </p:pic>
    </p:spTree>
    <p:extLst>
      <p:ext uri="{BB962C8B-B14F-4D97-AF65-F5344CB8AC3E}">
        <p14:creationId xmlns:p14="http://schemas.microsoft.com/office/powerpoint/2010/main" val="1550739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1078</Words>
  <Application>Microsoft Office PowerPoint</Application>
  <PresentationFormat>On-screen Show (4:3)</PresentationFormat>
  <Paragraphs>140</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E-Safety including Safer Working Practice for School Staff. St Oswald’s 26.4.2016  </vt:lpstr>
      <vt:lpstr>PowerPoint Presentation</vt:lpstr>
      <vt:lpstr>Do we know what we’re talking about?</vt:lpstr>
      <vt:lpstr>How digitally savvy are you? </vt:lpstr>
      <vt:lpstr>Positives</vt:lpstr>
      <vt:lpstr>Types of risk/ Referrals to LADO</vt:lpstr>
      <vt:lpstr>PowerPoint Presentation</vt:lpstr>
      <vt:lpstr>Online Reputation</vt:lpstr>
      <vt:lpstr>Protect your on line reputation Search yourself online</vt:lpstr>
      <vt:lpstr>Protect your on line reputation Search yourself online</vt:lpstr>
      <vt:lpstr>Protect your on line reputation Search yourself online</vt:lpstr>
      <vt:lpstr>PowerPoint Presentation</vt:lpstr>
      <vt:lpstr>Protect your professional identity</vt:lpstr>
      <vt:lpstr>Check privacy settings</vt:lpstr>
      <vt:lpstr>PowerPoint Presentation</vt:lpstr>
      <vt:lpstr>PowerPoint Presentation</vt:lpstr>
      <vt:lpstr>Group activity …</vt:lpstr>
      <vt:lpstr>Online Reputation</vt:lpstr>
      <vt:lpstr>PowerPoint Presentation</vt:lpstr>
      <vt:lpstr>Communication with Children  and Young People </vt:lpstr>
      <vt:lpstr>Communication with Children  and Young People</vt:lpstr>
      <vt:lpstr>Underpinning principles</vt:lpstr>
      <vt:lpstr>PowerPoint Presentation</vt:lpstr>
    </vt:vector>
  </TitlesOfParts>
  <Company>Wigan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E-Safety including Safer Working Practice for School Staff.</dc:title>
  <dc:creator>Ashall, Jake (GCSx)</dc:creator>
  <cp:lastModifiedBy>User</cp:lastModifiedBy>
  <cp:revision>3</cp:revision>
  <dcterms:created xsi:type="dcterms:W3CDTF">2016-04-26T07:09:42Z</dcterms:created>
  <dcterms:modified xsi:type="dcterms:W3CDTF">2016-04-28T08:57:43Z</dcterms:modified>
</cp:coreProperties>
</file>